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7.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9.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1.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1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8.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9.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 id="2147483650" r:id="rId3"/>
    <p:sldMasterId id="2147483655" r:id="rId4"/>
    <p:sldMasterId id="2147483660" r:id="rId5"/>
    <p:sldMasterId id="2147483665" r:id="rId6"/>
    <p:sldMasterId id="2147483671" r:id="rId7"/>
    <p:sldMasterId id="2147483675" r:id="rId8"/>
    <p:sldMasterId id="2147483682" r:id="rId9"/>
    <p:sldMasterId id="2147483688" r:id="rId10"/>
    <p:sldMasterId id="2147483694" r:id="rId11"/>
    <p:sldMasterId id="2147483700" r:id="rId12"/>
    <p:sldMasterId id="2147483706" r:id="rId13"/>
    <p:sldMasterId id="2147483712" r:id="rId14"/>
    <p:sldMasterId id="2147483718" r:id="rId15"/>
    <p:sldMasterId id="2147483721" r:id="rId16"/>
    <p:sldMasterId id="2147483727" r:id="rId17"/>
    <p:sldMasterId id="2147483735" r:id="rId18"/>
    <p:sldMasterId id="2147483742" r:id="rId19"/>
    <p:sldMasterId id="2147483749" r:id="rId20"/>
    <p:sldMasterId id="2147483762" r:id="rId21"/>
  </p:sldMasterIdLst>
  <p:notesMasterIdLst>
    <p:notesMasterId r:id="rId46"/>
  </p:notesMasterIdLst>
  <p:handoutMasterIdLst>
    <p:handoutMasterId r:id="rId47"/>
  </p:handoutMasterIdLst>
  <p:sldIdLst>
    <p:sldId id="735" r:id="rId22"/>
    <p:sldId id="741" r:id="rId23"/>
    <p:sldId id="860" r:id="rId24"/>
    <p:sldId id="880" r:id="rId25"/>
    <p:sldId id="881" r:id="rId26"/>
    <p:sldId id="879" r:id="rId27"/>
    <p:sldId id="851" r:id="rId28"/>
    <p:sldId id="913" r:id="rId29"/>
    <p:sldId id="916" r:id="rId30"/>
    <p:sldId id="918" r:id="rId31"/>
    <p:sldId id="919" r:id="rId32"/>
    <p:sldId id="920" r:id="rId33"/>
    <p:sldId id="952" r:id="rId34"/>
    <p:sldId id="950" r:id="rId35"/>
    <p:sldId id="949" r:id="rId36"/>
    <p:sldId id="917" r:id="rId37"/>
    <p:sldId id="855" r:id="rId38"/>
    <p:sldId id="778" r:id="rId39"/>
    <p:sldId id="983" r:id="rId40"/>
    <p:sldId id="986" r:id="rId41"/>
    <p:sldId id="861" r:id="rId42"/>
    <p:sldId id="991" r:id="rId43"/>
    <p:sldId id="993" r:id="rId44"/>
    <p:sldId id="769" r:id="rId45"/>
  </p:sldIdLst>
  <p:sldSz cx="9144000" cy="6858000" type="screen4x3"/>
  <p:notesSz cx="6669088" cy="9926638"/>
  <p:defaultTextStyle>
    <a:defPPr>
      <a:defRPr lang="en-GB"/>
    </a:defPPr>
    <a:lvl1pPr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248">
          <p15:clr>
            <a:srgbClr val="A4A3A4"/>
          </p15:clr>
        </p15:guide>
        <p15:guide id="2" orient="horz" pos="2687">
          <p15:clr>
            <a:srgbClr val="A4A3A4"/>
          </p15:clr>
        </p15:guide>
        <p15:guide id="3" orient="horz" pos="905">
          <p15:clr>
            <a:srgbClr val="A4A3A4"/>
          </p15:clr>
        </p15:guide>
        <p15:guide id="4" orient="horz" pos="1930">
          <p15:clr>
            <a:srgbClr val="A4A3A4"/>
          </p15:clr>
        </p15:guide>
        <p15:guide id="5" pos="5616">
          <p15:clr>
            <a:srgbClr val="A4A3A4"/>
          </p15:clr>
        </p15:guide>
        <p15:guide id="6" pos="273">
          <p15:clr>
            <a:srgbClr val="A4A3A4"/>
          </p15:clr>
        </p15:guide>
      </p15:sldGuideLst>
    </p:ext>
    <p:ext uri="{2D200454-40CA-4A62-9FC3-DE9A4176ACB9}">
      <p15:notesGuideLst xmlns:p15="http://schemas.microsoft.com/office/powerpoint/2012/main">
        <p15:guide id="1" orient="horz" pos="3126">
          <p15:clr>
            <a:srgbClr val="A4A3A4"/>
          </p15:clr>
        </p15:guide>
        <p15:guide id="2" pos="209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8933"/>
    <a:srgbClr val="000000"/>
    <a:srgbClr val="A6A6A6"/>
    <a:srgbClr val="404040"/>
    <a:srgbClr val="CC3300"/>
    <a:srgbClr val="34460D"/>
    <a:srgbClr val="515151"/>
    <a:srgbClr val="FFC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77" autoAdjust="0"/>
    <p:restoredTop sz="99176" autoAdjust="0"/>
  </p:normalViewPr>
  <p:slideViewPr>
    <p:cSldViewPr snapToGrid="0">
      <p:cViewPr varScale="1">
        <p:scale>
          <a:sx n="107" d="100"/>
          <a:sy n="107" d="100"/>
        </p:scale>
        <p:origin x="240" y="102"/>
      </p:cViewPr>
      <p:guideLst>
        <p:guide orient="horz" pos="1248"/>
        <p:guide orient="horz" pos="2687"/>
        <p:guide orient="horz" pos="905"/>
        <p:guide orient="horz" pos="1930"/>
        <p:guide pos="5616"/>
        <p:guide pos="273"/>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p:scale>
          <a:sx n="100" d="100"/>
          <a:sy n="100" d="100"/>
        </p:scale>
        <p:origin x="-1608" y="66"/>
      </p:cViewPr>
      <p:guideLst>
        <p:guide orient="horz" pos="3126"/>
        <p:guide pos="209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2.xml"/><Relationship Id="rId18" Type="http://schemas.openxmlformats.org/officeDocument/2006/relationships/slideMaster" Target="slideMasters/slideMaster17.xml"/><Relationship Id="rId26" Type="http://schemas.openxmlformats.org/officeDocument/2006/relationships/slide" Target="slides/slide5.xml"/><Relationship Id="rId39" Type="http://schemas.openxmlformats.org/officeDocument/2006/relationships/slide" Target="slides/slide18.xml"/><Relationship Id="rId3" Type="http://schemas.openxmlformats.org/officeDocument/2006/relationships/slideMaster" Target="slideMasters/slideMaster2.xml"/><Relationship Id="rId21" Type="http://schemas.openxmlformats.org/officeDocument/2006/relationships/slideMaster" Target="slideMasters/slideMaster20.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Master" Target="slideMasters/slideMaster6.xml"/><Relationship Id="rId12" Type="http://schemas.openxmlformats.org/officeDocument/2006/relationships/slideMaster" Target="slideMasters/slideMaster11.xml"/><Relationship Id="rId17" Type="http://schemas.openxmlformats.org/officeDocument/2006/relationships/slideMaster" Target="slideMasters/slideMaster16.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Master" Target="slideMasters/slideMaster15.xml"/><Relationship Id="rId20" Type="http://schemas.openxmlformats.org/officeDocument/2006/relationships/slideMaster" Target="slideMasters/slideMaster19.xml"/><Relationship Id="rId29" Type="http://schemas.openxmlformats.org/officeDocument/2006/relationships/slide" Target="slides/slide8.xml"/><Relationship Id="rId41"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5.xml"/><Relationship Id="rId11" Type="http://schemas.openxmlformats.org/officeDocument/2006/relationships/slideMaster" Target="slideMasters/slideMaster10.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 Type="http://schemas.openxmlformats.org/officeDocument/2006/relationships/slideMaster" Target="slideMasters/slideMaster4.xml"/><Relationship Id="rId15" Type="http://schemas.openxmlformats.org/officeDocument/2006/relationships/slideMaster" Target="slideMasters/slideMaster14.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viewProps" Target="viewProps.xml"/><Relationship Id="rId10" Type="http://schemas.openxmlformats.org/officeDocument/2006/relationships/slideMaster" Target="slideMasters/slideMaster9.xml"/><Relationship Id="rId19" Type="http://schemas.openxmlformats.org/officeDocument/2006/relationships/slideMaster" Target="slideMasters/slideMaster18.xml"/><Relationship Id="rId31" Type="http://schemas.openxmlformats.org/officeDocument/2006/relationships/slide" Target="slides/slide10.xml"/><Relationship Id="rId44" Type="http://schemas.openxmlformats.org/officeDocument/2006/relationships/slide" Target="slides/slide23.xml"/><Relationship Id="rId52" Type="http://schemas.microsoft.com/office/2015/10/relationships/revisionInfo" Target="revisionInfo.xml"/><Relationship Id="rId4" Type="http://schemas.openxmlformats.org/officeDocument/2006/relationships/slideMaster" Target="slideMasters/slideMaster3.xml"/><Relationship Id="rId9" Type="http://schemas.openxmlformats.org/officeDocument/2006/relationships/slideMaster" Target="slideMasters/slideMaster8.xml"/><Relationship Id="rId14" Type="http://schemas.openxmlformats.org/officeDocument/2006/relationships/slideMaster" Target="slideMasters/slideMaster13.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presProps" Target="presProps.xml"/><Relationship Id="rId8" Type="http://schemas.openxmlformats.org/officeDocument/2006/relationships/slideMaster" Target="slideMasters/slideMaster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3A35D2-B199-4297-9FA5-33FF0125ADA0}" type="doc">
      <dgm:prSet loTypeId="urn:microsoft.com/office/officeart/2005/8/layout/cycle8" loCatId="cycle" qsTypeId="urn:microsoft.com/office/officeart/2005/8/quickstyle/simple1" qsCatId="simple" csTypeId="urn:microsoft.com/office/officeart/2005/8/colors/accent1_2" csCatId="accent1" phldr="1"/>
      <dgm:spPr/>
    </dgm:pt>
    <dgm:pt modelId="{F29015B8-E790-411B-BB51-83F32BD5E01C}">
      <dgm:prSet phldrT="[Text]"/>
      <dgm:spPr/>
      <dgm:t>
        <a:bodyPr/>
        <a:lstStyle/>
        <a:p>
          <a:r>
            <a:rPr lang="zh-CN" altLang="en-US" dirty="0"/>
            <a:t>企业外包服务</a:t>
          </a:r>
          <a:endParaRPr lang="en-US" altLang="zh-CN" dirty="0"/>
        </a:p>
      </dgm:t>
    </dgm:pt>
    <dgm:pt modelId="{613C5104-6CAF-4483-8C52-437610EFD6E3}" type="parTrans" cxnId="{35CC995E-3189-40BB-907A-67036A45F9BB}">
      <dgm:prSet/>
      <dgm:spPr/>
      <dgm:t>
        <a:bodyPr/>
        <a:lstStyle/>
        <a:p>
          <a:endParaRPr lang="en-US" altLang="zh-CN"/>
        </a:p>
      </dgm:t>
    </dgm:pt>
    <dgm:pt modelId="{6200A718-2458-4F70-9793-769D8A69B726}" type="sibTrans" cxnId="{35CC995E-3189-40BB-907A-67036A45F9BB}">
      <dgm:prSet/>
      <dgm:spPr/>
      <dgm:t>
        <a:bodyPr/>
        <a:lstStyle/>
        <a:p>
          <a:endParaRPr lang="en-US" altLang="zh-CN"/>
        </a:p>
      </dgm:t>
    </dgm:pt>
    <dgm:pt modelId="{63414569-92FE-4554-91DE-A1786FF92485}">
      <dgm:prSet phldrT="[Text]"/>
      <dgm:spPr/>
      <dgm:t>
        <a:bodyPr/>
        <a:lstStyle/>
        <a:p>
          <a:r>
            <a:rPr lang="zh-CN" altLang="en-US" dirty="0"/>
            <a:t>爱创业平台</a:t>
          </a:r>
          <a:endParaRPr lang="en-US" altLang="zh-CN" dirty="0"/>
        </a:p>
      </dgm:t>
    </dgm:pt>
    <dgm:pt modelId="{0793D5C6-EEF2-424E-889D-D091D26C1783}" type="parTrans" cxnId="{78FCB558-2118-4B98-A9D9-E19ED4988D9F}">
      <dgm:prSet/>
      <dgm:spPr/>
      <dgm:t>
        <a:bodyPr/>
        <a:lstStyle/>
        <a:p>
          <a:endParaRPr lang="en-US" altLang="zh-CN"/>
        </a:p>
      </dgm:t>
    </dgm:pt>
    <dgm:pt modelId="{4159BB99-00D1-4A70-87F3-2719E5156005}" type="sibTrans" cxnId="{78FCB558-2118-4B98-A9D9-E19ED4988D9F}">
      <dgm:prSet/>
      <dgm:spPr/>
      <dgm:t>
        <a:bodyPr/>
        <a:lstStyle/>
        <a:p>
          <a:endParaRPr lang="en-US" altLang="zh-CN"/>
        </a:p>
      </dgm:t>
    </dgm:pt>
    <dgm:pt modelId="{46310753-6D25-4672-A83D-AC5B7D3B795E}">
      <dgm:prSet phldrT="[Text]"/>
      <dgm:spPr/>
      <dgm:t>
        <a:bodyPr/>
        <a:lstStyle/>
        <a:p>
          <a:r>
            <a:rPr lang="en-US" altLang="zh-CN" dirty="0" err="1"/>
            <a:t>AppLink</a:t>
          </a:r>
          <a:endParaRPr lang="en-US" altLang="zh-CN" dirty="0"/>
        </a:p>
        <a:p>
          <a:r>
            <a:rPr lang="zh-CN" altLang="en-US" dirty="0"/>
            <a:t>研发中心</a:t>
          </a:r>
          <a:endParaRPr lang="en-US" altLang="zh-CN" dirty="0"/>
        </a:p>
      </dgm:t>
    </dgm:pt>
    <dgm:pt modelId="{DCA50E88-3C2C-4EDF-9936-7374371CD6A6}" type="parTrans" cxnId="{99E3B929-F5A5-453E-8835-6AF98D54A300}">
      <dgm:prSet/>
      <dgm:spPr/>
      <dgm:t>
        <a:bodyPr/>
        <a:lstStyle/>
        <a:p>
          <a:endParaRPr lang="en-US" altLang="zh-CN"/>
        </a:p>
      </dgm:t>
    </dgm:pt>
    <dgm:pt modelId="{43A73A38-7F51-41EE-9F97-C321BFE23045}" type="sibTrans" cxnId="{99E3B929-F5A5-453E-8835-6AF98D54A300}">
      <dgm:prSet/>
      <dgm:spPr/>
      <dgm:t>
        <a:bodyPr/>
        <a:lstStyle/>
        <a:p>
          <a:endParaRPr lang="en-US" altLang="zh-CN"/>
        </a:p>
      </dgm:t>
    </dgm:pt>
    <dgm:pt modelId="{70E2C636-4DE9-4956-A8E4-763E523CD7C1}" type="pres">
      <dgm:prSet presAssocID="{963A35D2-B199-4297-9FA5-33FF0125ADA0}" presName="compositeShape" presStyleCnt="0">
        <dgm:presLayoutVars>
          <dgm:chMax val="7"/>
          <dgm:dir/>
          <dgm:resizeHandles val="exact"/>
        </dgm:presLayoutVars>
      </dgm:prSet>
      <dgm:spPr/>
    </dgm:pt>
    <dgm:pt modelId="{5BF9959E-38DD-46F8-9366-78B9A86BA13B}" type="pres">
      <dgm:prSet presAssocID="{963A35D2-B199-4297-9FA5-33FF0125ADA0}" presName="wedge1" presStyleLbl="node1" presStyleIdx="0" presStyleCnt="3"/>
      <dgm:spPr/>
    </dgm:pt>
    <dgm:pt modelId="{408E1E0A-4EDE-4D8F-952B-FD177EC67393}" type="pres">
      <dgm:prSet presAssocID="{963A35D2-B199-4297-9FA5-33FF0125ADA0}" presName="dummy1a" presStyleCnt="0"/>
      <dgm:spPr/>
    </dgm:pt>
    <dgm:pt modelId="{F6230D85-F804-4100-8233-EA4C81A91270}" type="pres">
      <dgm:prSet presAssocID="{963A35D2-B199-4297-9FA5-33FF0125ADA0}" presName="dummy1b" presStyleCnt="0"/>
      <dgm:spPr/>
    </dgm:pt>
    <dgm:pt modelId="{3BAD2480-7F94-4B1D-A815-5F871CA3A020}" type="pres">
      <dgm:prSet presAssocID="{963A35D2-B199-4297-9FA5-33FF0125ADA0}" presName="wedge1Tx" presStyleLbl="node1" presStyleIdx="0" presStyleCnt="3">
        <dgm:presLayoutVars>
          <dgm:chMax val="0"/>
          <dgm:chPref val="0"/>
          <dgm:bulletEnabled val="1"/>
        </dgm:presLayoutVars>
      </dgm:prSet>
      <dgm:spPr/>
    </dgm:pt>
    <dgm:pt modelId="{53938E23-B8F5-42EC-B923-2AF37BA3112F}" type="pres">
      <dgm:prSet presAssocID="{963A35D2-B199-4297-9FA5-33FF0125ADA0}" presName="wedge2" presStyleLbl="node1" presStyleIdx="1" presStyleCnt="3"/>
      <dgm:spPr/>
    </dgm:pt>
    <dgm:pt modelId="{E0A77F7E-0F75-4690-BCD0-B066C4DE6488}" type="pres">
      <dgm:prSet presAssocID="{963A35D2-B199-4297-9FA5-33FF0125ADA0}" presName="dummy2a" presStyleCnt="0"/>
      <dgm:spPr/>
    </dgm:pt>
    <dgm:pt modelId="{0739BC6E-5234-431E-935F-7BAB9BFCD6C3}" type="pres">
      <dgm:prSet presAssocID="{963A35D2-B199-4297-9FA5-33FF0125ADA0}" presName="dummy2b" presStyleCnt="0"/>
      <dgm:spPr/>
    </dgm:pt>
    <dgm:pt modelId="{0C78241B-4795-4F2E-9D82-03ACFF86AD77}" type="pres">
      <dgm:prSet presAssocID="{963A35D2-B199-4297-9FA5-33FF0125ADA0}" presName="wedge2Tx" presStyleLbl="node1" presStyleIdx="1" presStyleCnt="3">
        <dgm:presLayoutVars>
          <dgm:chMax val="0"/>
          <dgm:chPref val="0"/>
          <dgm:bulletEnabled val="1"/>
        </dgm:presLayoutVars>
      </dgm:prSet>
      <dgm:spPr/>
    </dgm:pt>
    <dgm:pt modelId="{05BE88C6-6EAB-40E6-9D45-8649B97ADC78}" type="pres">
      <dgm:prSet presAssocID="{963A35D2-B199-4297-9FA5-33FF0125ADA0}" presName="wedge3" presStyleLbl="node1" presStyleIdx="2" presStyleCnt="3"/>
      <dgm:spPr/>
    </dgm:pt>
    <dgm:pt modelId="{D4B4AD69-04F0-4428-BCE3-811962745053}" type="pres">
      <dgm:prSet presAssocID="{963A35D2-B199-4297-9FA5-33FF0125ADA0}" presName="dummy3a" presStyleCnt="0"/>
      <dgm:spPr/>
    </dgm:pt>
    <dgm:pt modelId="{B13B2652-89A1-483B-B6AF-4BB5492E59C6}" type="pres">
      <dgm:prSet presAssocID="{963A35D2-B199-4297-9FA5-33FF0125ADA0}" presName="dummy3b" presStyleCnt="0"/>
      <dgm:spPr/>
    </dgm:pt>
    <dgm:pt modelId="{140D5210-00CE-4DBD-8F95-E27B10037631}" type="pres">
      <dgm:prSet presAssocID="{963A35D2-B199-4297-9FA5-33FF0125ADA0}" presName="wedge3Tx" presStyleLbl="node1" presStyleIdx="2" presStyleCnt="3">
        <dgm:presLayoutVars>
          <dgm:chMax val="0"/>
          <dgm:chPref val="0"/>
          <dgm:bulletEnabled val="1"/>
        </dgm:presLayoutVars>
      </dgm:prSet>
      <dgm:spPr/>
    </dgm:pt>
    <dgm:pt modelId="{6F1321BE-AA78-4976-8652-852406B6950F}" type="pres">
      <dgm:prSet presAssocID="{6200A718-2458-4F70-9793-769D8A69B726}" presName="arrowWedge1" presStyleLbl="fgSibTrans2D1" presStyleIdx="0" presStyleCnt="3"/>
      <dgm:spPr/>
    </dgm:pt>
    <dgm:pt modelId="{43DFC1F4-312C-4207-AABF-F4C11833B72C}" type="pres">
      <dgm:prSet presAssocID="{4159BB99-00D1-4A70-87F3-2719E5156005}" presName="arrowWedge2" presStyleLbl="fgSibTrans2D1" presStyleIdx="1" presStyleCnt="3"/>
      <dgm:spPr/>
    </dgm:pt>
    <dgm:pt modelId="{29AA3384-A71B-4017-8621-D2A85DBCF01E}" type="pres">
      <dgm:prSet presAssocID="{43A73A38-7F51-41EE-9F97-C321BFE23045}" presName="arrowWedge3" presStyleLbl="fgSibTrans2D1" presStyleIdx="2" presStyleCnt="3"/>
      <dgm:spPr/>
    </dgm:pt>
  </dgm:ptLst>
  <dgm:cxnLst>
    <dgm:cxn modelId="{FBCE6310-A6FD-492A-9ECF-89E294AC0079}" type="presOf" srcId="{F29015B8-E790-411B-BB51-83F32BD5E01C}" destId="{3BAD2480-7F94-4B1D-A815-5F871CA3A020}" srcOrd="1" destOrd="0" presId="urn:microsoft.com/office/officeart/2005/8/layout/cycle8"/>
    <dgm:cxn modelId="{99E3B929-F5A5-453E-8835-6AF98D54A300}" srcId="{963A35D2-B199-4297-9FA5-33FF0125ADA0}" destId="{46310753-6D25-4672-A83D-AC5B7D3B795E}" srcOrd="2" destOrd="0" parTransId="{DCA50E88-3C2C-4EDF-9936-7374371CD6A6}" sibTransId="{43A73A38-7F51-41EE-9F97-C321BFE23045}"/>
    <dgm:cxn modelId="{35CC995E-3189-40BB-907A-67036A45F9BB}" srcId="{963A35D2-B199-4297-9FA5-33FF0125ADA0}" destId="{F29015B8-E790-411B-BB51-83F32BD5E01C}" srcOrd="0" destOrd="0" parTransId="{613C5104-6CAF-4483-8C52-437610EFD6E3}" sibTransId="{6200A718-2458-4F70-9793-769D8A69B726}"/>
    <dgm:cxn modelId="{9A2D2F48-9092-4080-98ED-17E6AAD73E9A}" type="presOf" srcId="{963A35D2-B199-4297-9FA5-33FF0125ADA0}" destId="{70E2C636-4DE9-4956-A8E4-763E523CD7C1}" srcOrd="0" destOrd="0" presId="urn:microsoft.com/office/officeart/2005/8/layout/cycle8"/>
    <dgm:cxn modelId="{71EE516F-6EFC-4335-85F4-3C6200EBBE1C}" type="presOf" srcId="{46310753-6D25-4672-A83D-AC5B7D3B795E}" destId="{05BE88C6-6EAB-40E6-9D45-8649B97ADC78}" srcOrd="0" destOrd="0" presId="urn:microsoft.com/office/officeart/2005/8/layout/cycle8"/>
    <dgm:cxn modelId="{267D4356-20AB-4BE5-85AD-B6AACFBD699F}" type="presOf" srcId="{63414569-92FE-4554-91DE-A1786FF92485}" destId="{0C78241B-4795-4F2E-9D82-03ACFF86AD77}" srcOrd="1" destOrd="0" presId="urn:microsoft.com/office/officeart/2005/8/layout/cycle8"/>
    <dgm:cxn modelId="{78FCB558-2118-4B98-A9D9-E19ED4988D9F}" srcId="{963A35D2-B199-4297-9FA5-33FF0125ADA0}" destId="{63414569-92FE-4554-91DE-A1786FF92485}" srcOrd="1" destOrd="0" parTransId="{0793D5C6-EEF2-424E-889D-D091D26C1783}" sibTransId="{4159BB99-00D1-4A70-87F3-2719E5156005}"/>
    <dgm:cxn modelId="{F5869059-6F1B-4B14-BAA0-5FD9E9362791}" type="presOf" srcId="{46310753-6D25-4672-A83D-AC5B7D3B795E}" destId="{140D5210-00CE-4DBD-8F95-E27B10037631}" srcOrd="1" destOrd="0" presId="urn:microsoft.com/office/officeart/2005/8/layout/cycle8"/>
    <dgm:cxn modelId="{7CAF88AD-E0B4-43BC-A8FE-8CFF2F9ECE91}" type="presOf" srcId="{63414569-92FE-4554-91DE-A1786FF92485}" destId="{53938E23-B8F5-42EC-B923-2AF37BA3112F}" srcOrd="0" destOrd="0" presId="urn:microsoft.com/office/officeart/2005/8/layout/cycle8"/>
    <dgm:cxn modelId="{E44375AF-3483-4110-86E7-91452171A2F8}" type="presOf" srcId="{F29015B8-E790-411B-BB51-83F32BD5E01C}" destId="{5BF9959E-38DD-46F8-9366-78B9A86BA13B}" srcOrd="0" destOrd="0" presId="urn:microsoft.com/office/officeart/2005/8/layout/cycle8"/>
    <dgm:cxn modelId="{48AE45C3-1BC5-4FA1-A579-F1AB928B002D}" type="presParOf" srcId="{70E2C636-4DE9-4956-A8E4-763E523CD7C1}" destId="{5BF9959E-38DD-46F8-9366-78B9A86BA13B}" srcOrd="0" destOrd="0" presId="urn:microsoft.com/office/officeart/2005/8/layout/cycle8"/>
    <dgm:cxn modelId="{7B196F6F-2E35-4122-B0CB-3C6BEDC83834}" type="presParOf" srcId="{70E2C636-4DE9-4956-A8E4-763E523CD7C1}" destId="{408E1E0A-4EDE-4D8F-952B-FD177EC67393}" srcOrd="1" destOrd="0" presId="urn:microsoft.com/office/officeart/2005/8/layout/cycle8"/>
    <dgm:cxn modelId="{C9B5448B-1660-426E-A820-EE592A8A3632}" type="presParOf" srcId="{70E2C636-4DE9-4956-A8E4-763E523CD7C1}" destId="{F6230D85-F804-4100-8233-EA4C81A91270}" srcOrd="2" destOrd="0" presId="urn:microsoft.com/office/officeart/2005/8/layout/cycle8"/>
    <dgm:cxn modelId="{EB2747DA-4230-4EDB-80B8-9622DF2F979E}" type="presParOf" srcId="{70E2C636-4DE9-4956-A8E4-763E523CD7C1}" destId="{3BAD2480-7F94-4B1D-A815-5F871CA3A020}" srcOrd="3" destOrd="0" presId="urn:microsoft.com/office/officeart/2005/8/layout/cycle8"/>
    <dgm:cxn modelId="{B2368BC3-ABED-43CC-BC27-B83BC8BF3826}" type="presParOf" srcId="{70E2C636-4DE9-4956-A8E4-763E523CD7C1}" destId="{53938E23-B8F5-42EC-B923-2AF37BA3112F}" srcOrd="4" destOrd="0" presId="urn:microsoft.com/office/officeart/2005/8/layout/cycle8"/>
    <dgm:cxn modelId="{7F2D57C3-8151-4642-A90E-8710CCAB40BC}" type="presParOf" srcId="{70E2C636-4DE9-4956-A8E4-763E523CD7C1}" destId="{E0A77F7E-0F75-4690-BCD0-B066C4DE6488}" srcOrd="5" destOrd="0" presId="urn:microsoft.com/office/officeart/2005/8/layout/cycle8"/>
    <dgm:cxn modelId="{591E05AC-A2F9-4E6E-B551-2B09261ECD63}" type="presParOf" srcId="{70E2C636-4DE9-4956-A8E4-763E523CD7C1}" destId="{0739BC6E-5234-431E-935F-7BAB9BFCD6C3}" srcOrd="6" destOrd="0" presId="urn:microsoft.com/office/officeart/2005/8/layout/cycle8"/>
    <dgm:cxn modelId="{FF476359-D55E-49C1-AF23-D193F1B48DAB}" type="presParOf" srcId="{70E2C636-4DE9-4956-A8E4-763E523CD7C1}" destId="{0C78241B-4795-4F2E-9D82-03ACFF86AD77}" srcOrd="7" destOrd="0" presId="urn:microsoft.com/office/officeart/2005/8/layout/cycle8"/>
    <dgm:cxn modelId="{64193159-14B3-4D88-9CDB-C445A92BBBE8}" type="presParOf" srcId="{70E2C636-4DE9-4956-A8E4-763E523CD7C1}" destId="{05BE88C6-6EAB-40E6-9D45-8649B97ADC78}" srcOrd="8" destOrd="0" presId="urn:microsoft.com/office/officeart/2005/8/layout/cycle8"/>
    <dgm:cxn modelId="{EF742DE1-CE24-4EAB-BBBF-6E0B156427FD}" type="presParOf" srcId="{70E2C636-4DE9-4956-A8E4-763E523CD7C1}" destId="{D4B4AD69-04F0-4428-BCE3-811962745053}" srcOrd="9" destOrd="0" presId="urn:microsoft.com/office/officeart/2005/8/layout/cycle8"/>
    <dgm:cxn modelId="{12BD909A-F85B-4030-9A2B-FF11B34AF38E}" type="presParOf" srcId="{70E2C636-4DE9-4956-A8E4-763E523CD7C1}" destId="{B13B2652-89A1-483B-B6AF-4BB5492E59C6}" srcOrd="10" destOrd="0" presId="urn:microsoft.com/office/officeart/2005/8/layout/cycle8"/>
    <dgm:cxn modelId="{009E42D4-CA04-4EBD-9448-E1452ACECCEE}" type="presParOf" srcId="{70E2C636-4DE9-4956-A8E4-763E523CD7C1}" destId="{140D5210-00CE-4DBD-8F95-E27B10037631}" srcOrd="11" destOrd="0" presId="urn:microsoft.com/office/officeart/2005/8/layout/cycle8"/>
    <dgm:cxn modelId="{97281525-9B2E-457B-B599-E1DD38E7DFE5}" type="presParOf" srcId="{70E2C636-4DE9-4956-A8E4-763E523CD7C1}" destId="{6F1321BE-AA78-4976-8652-852406B6950F}" srcOrd="12" destOrd="0" presId="urn:microsoft.com/office/officeart/2005/8/layout/cycle8"/>
    <dgm:cxn modelId="{B14D1C4E-C864-41E1-83D2-A9A593DE7EE4}" type="presParOf" srcId="{70E2C636-4DE9-4956-A8E4-763E523CD7C1}" destId="{43DFC1F4-312C-4207-AABF-F4C11833B72C}" srcOrd="13" destOrd="0" presId="urn:microsoft.com/office/officeart/2005/8/layout/cycle8"/>
    <dgm:cxn modelId="{16917353-4FF6-4955-A107-E8F2473115B1}" type="presParOf" srcId="{70E2C636-4DE9-4956-A8E4-763E523CD7C1}" destId="{29AA3384-A71B-4017-8621-D2A85DBCF01E}" srcOrd="14" destOrd="0" presId="urn:microsoft.com/office/officeart/2005/8/layout/cycle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9959E-38DD-46F8-9366-78B9A86BA13B}">
      <dsp:nvSpPr>
        <dsp:cNvPr id="0" name=""/>
        <dsp:cNvSpPr/>
      </dsp:nvSpPr>
      <dsp:spPr>
        <a:xfrm>
          <a:off x="1750388" y="319419"/>
          <a:ext cx="4127888" cy="4127888"/>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企业外包服务</a:t>
          </a:r>
          <a:endParaRPr lang="en-US" altLang="zh-CN" sz="2700" kern="1200" dirty="0"/>
        </a:p>
      </dsp:txBody>
      <dsp:txXfrm>
        <a:off x="3925883" y="1194139"/>
        <a:ext cx="1474245" cy="1228538"/>
      </dsp:txXfrm>
    </dsp:sp>
    <dsp:sp modelId="{53938E23-B8F5-42EC-B923-2AF37BA3112F}">
      <dsp:nvSpPr>
        <dsp:cNvPr id="0" name=""/>
        <dsp:cNvSpPr/>
      </dsp:nvSpPr>
      <dsp:spPr>
        <a:xfrm>
          <a:off x="1665373" y="466844"/>
          <a:ext cx="4127888" cy="4127888"/>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爱创业平台</a:t>
          </a:r>
          <a:endParaRPr lang="en-US" altLang="zh-CN" sz="2700" kern="1200" dirty="0"/>
        </a:p>
      </dsp:txBody>
      <dsp:txXfrm>
        <a:off x="2648203" y="3145057"/>
        <a:ext cx="2211368" cy="1081113"/>
      </dsp:txXfrm>
    </dsp:sp>
    <dsp:sp modelId="{05BE88C6-6EAB-40E6-9D45-8649B97ADC78}">
      <dsp:nvSpPr>
        <dsp:cNvPr id="0" name=""/>
        <dsp:cNvSpPr/>
      </dsp:nvSpPr>
      <dsp:spPr>
        <a:xfrm>
          <a:off x="1580358" y="319419"/>
          <a:ext cx="4127888" cy="4127888"/>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err="1"/>
            <a:t>AppLink</a:t>
          </a:r>
          <a:endParaRPr lang="en-US" altLang="zh-CN" sz="2700" kern="1200" dirty="0"/>
        </a:p>
        <a:p>
          <a:pPr marL="0" lvl="0" indent="0" algn="ctr" defTabSz="1200150">
            <a:lnSpc>
              <a:spcPct val="90000"/>
            </a:lnSpc>
            <a:spcBef>
              <a:spcPct val="0"/>
            </a:spcBef>
            <a:spcAft>
              <a:spcPct val="35000"/>
            </a:spcAft>
            <a:buNone/>
          </a:pPr>
          <a:r>
            <a:rPr lang="zh-CN" altLang="en-US" sz="2700" kern="1200" dirty="0"/>
            <a:t>研发中心</a:t>
          </a:r>
          <a:endParaRPr lang="en-US" altLang="zh-CN" sz="2700" kern="1200" dirty="0"/>
        </a:p>
      </dsp:txBody>
      <dsp:txXfrm>
        <a:off x="2058505" y="1194139"/>
        <a:ext cx="1474245" cy="1228538"/>
      </dsp:txXfrm>
    </dsp:sp>
    <dsp:sp modelId="{6F1321BE-AA78-4976-8652-852406B6950F}">
      <dsp:nvSpPr>
        <dsp:cNvPr id="0" name=""/>
        <dsp:cNvSpPr/>
      </dsp:nvSpPr>
      <dsp:spPr>
        <a:xfrm>
          <a:off x="1495192" y="63883"/>
          <a:ext cx="4638960" cy="4638960"/>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3DFC1F4-312C-4207-AABF-F4C11833B72C}">
      <dsp:nvSpPr>
        <dsp:cNvPr id="0" name=""/>
        <dsp:cNvSpPr/>
      </dsp:nvSpPr>
      <dsp:spPr>
        <a:xfrm>
          <a:off x="1409837" y="211047"/>
          <a:ext cx="4638960" cy="4638960"/>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9AA3384-A71B-4017-8621-D2A85DBCF01E}">
      <dsp:nvSpPr>
        <dsp:cNvPr id="0" name=""/>
        <dsp:cNvSpPr/>
      </dsp:nvSpPr>
      <dsp:spPr>
        <a:xfrm>
          <a:off x="1324481" y="63883"/>
          <a:ext cx="4638960" cy="4638960"/>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8418" name="Rectangle 2"/>
          <p:cNvSpPr>
            <a:spLocks noGrp="1" noChangeArrowheads="1"/>
          </p:cNvSpPr>
          <p:nvPr>
            <p:ph type="hdr" sz="quarter"/>
          </p:nvPr>
        </p:nvSpPr>
        <p:spPr bwMode="auto">
          <a:xfrm>
            <a:off x="0" y="0"/>
            <a:ext cx="2889250" cy="496888"/>
          </a:xfrm>
          <a:prstGeom prst="rect">
            <a:avLst/>
          </a:prstGeom>
          <a:noFill/>
          <a:ln w="9525">
            <a:noFill/>
            <a:miter lim="800000"/>
          </a:ln>
          <a:effectLst/>
        </p:spPr>
        <p:txBody>
          <a:bodyPr vert="horz" wrap="square" lIns="91440" tIns="45720" rIns="91440" bIns="45720" numCol="1" anchor="t" anchorCtr="0" compatLnSpc="1"/>
          <a:lstStyle>
            <a:lvl1pPr eaLnBrk="0" hangingPunct="0">
              <a:lnSpc>
                <a:spcPct val="85000"/>
              </a:lnSpc>
              <a:spcBef>
                <a:spcPct val="15000"/>
              </a:spcBef>
              <a:buClr>
                <a:srgbClr val="747273"/>
              </a:buClr>
              <a:defRPr sz="1200"/>
            </a:lvl1pPr>
          </a:lstStyle>
          <a:p>
            <a:pPr>
              <a:defRPr/>
            </a:pPr>
            <a:endParaRPr lang="zh-CN" altLang="zh-CN"/>
          </a:p>
        </p:txBody>
      </p:sp>
      <p:sp>
        <p:nvSpPr>
          <p:cNvPr id="188419" name="Rectangle 3"/>
          <p:cNvSpPr>
            <a:spLocks noGrp="1" noChangeArrowheads="1"/>
          </p:cNvSpPr>
          <p:nvPr>
            <p:ph type="dt" sz="quarter" idx="1"/>
          </p:nvPr>
        </p:nvSpPr>
        <p:spPr bwMode="auto">
          <a:xfrm>
            <a:off x="3778250" y="0"/>
            <a:ext cx="2889250" cy="496888"/>
          </a:xfrm>
          <a:prstGeom prst="rect">
            <a:avLst/>
          </a:prstGeom>
          <a:noFill/>
          <a:ln w="9525">
            <a:noFill/>
            <a:miter lim="800000"/>
          </a:ln>
          <a:effectLst/>
        </p:spPr>
        <p:txBody>
          <a:bodyPr vert="horz" wrap="square" lIns="91440" tIns="45720" rIns="91440" bIns="45720" numCol="1" anchor="t" anchorCtr="0" compatLnSpc="1"/>
          <a:lstStyle>
            <a:lvl1pPr algn="r" eaLnBrk="0" hangingPunct="0">
              <a:lnSpc>
                <a:spcPct val="85000"/>
              </a:lnSpc>
              <a:spcBef>
                <a:spcPct val="15000"/>
              </a:spcBef>
              <a:buClr>
                <a:srgbClr val="747273"/>
              </a:buClr>
              <a:defRPr sz="1200"/>
            </a:lvl1pPr>
          </a:lstStyle>
          <a:p>
            <a:pPr>
              <a:defRPr/>
            </a:pPr>
            <a:fld id="{DBD1DB6E-6BFF-4244-A535-CCBFD2844A2C}" type="datetimeFigureOut">
              <a:rPr lang="en-GB" altLang="zh-CN"/>
              <a:t>29/03/2018</a:t>
            </a:fld>
            <a:endParaRPr lang="en-GB" altLang="zh-CN"/>
          </a:p>
        </p:txBody>
      </p:sp>
      <p:sp>
        <p:nvSpPr>
          <p:cNvPr id="188420" name="Rectangle 4"/>
          <p:cNvSpPr>
            <a:spLocks noGrp="1" noChangeArrowheads="1"/>
          </p:cNvSpPr>
          <p:nvPr>
            <p:ph type="ftr" sz="quarter" idx="2"/>
          </p:nvPr>
        </p:nvSpPr>
        <p:spPr bwMode="auto">
          <a:xfrm>
            <a:off x="0" y="9428163"/>
            <a:ext cx="2889250" cy="496887"/>
          </a:xfrm>
          <a:prstGeom prst="rect">
            <a:avLst/>
          </a:prstGeom>
          <a:noFill/>
          <a:ln w="9525">
            <a:noFill/>
            <a:miter lim="800000"/>
          </a:ln>
          <a:effectLst/>
        </p:spPr>
        <p:txBody>
          <a:bodyPr vert="horz" wrap="square" lIns="91440" tIns="45720" rIns="91440" bIns="45720" numCol="1" anchor="b" anchorCtr="0" compatLnSpc="1"/>
          <a:lstStyle>
            <a:lvl1pPr eaLnBrk="0" hangingPunct="0">
              <a:lnSpc>
                <a:spcPct val="85000"/>
              </a:lnSpc>
              <a:spcBef>
                <a:spcPct val="15000"/>
              </a:spcBef>
              <a:buClr>
                <a:srgbClr val="747273"/>
              </a:buClr>
              <a:defRPr sz="1200"/>
            </a:lvl1pPr>
          </a:lstStyle>
          <a:p>
            <a:pPr>
              <a:defRPr/>
            </a:pPr>
            <a:endParaRPr lang="zh-CN" altLang="zh-CN"/>
          </a:p>
        </p:txBody>
      </p:sp>
      <p:sp>
        <p:nvSpPr>
          <p:cNvPr id="188421" name="Rectangle 5"/>
          <p:cNvSpPr>
            <a:spLocks noGrp="1" noChangeArrowheads="1"/>
          </p:cNvSpPr>
          <p:nvPr>
            <p:ph type="sldNum" sz="quarter" idx="3"/>
          </p:nvPr>
        </p:nvSpPr>
        <p:spPr bwMode="auto">
          <a:xfrm>
            <a:off x="3778250" y="9428163"/>
            <a:ext cx="2889250" cy="496887"/>
          </a:xfrm>
          <a:prstGeom prst="rect">
            <a:avLst/>
          </a:prstGeom>
          <a:noFill/>
          <a:ln w="9525">
            <a:noFill/>
            <a:miter lim="800000"/>
          </a:ln>
          <a:effectLst/>
        </p:spPr>
        <p:txBody>
          <a:bodyPr vert="horz" wrap="square" lIns="91440" tIns="45720" rIns="91440" bIns="45720" numCol="1" anchor="b" anchorCtr="0" compatLnSpc="1"/>
          <a:lstStyle>
            <a:lvl1pPr algn="r" eaLnBrk="0" hangingPunct="0">
              <a:lnSpc>
                <a:spcPct val="85000"/>
              </a:lnSpc>
              <a:spcBef>
                <a:spcPct val="15000"/>
              </a:spcBef>
              <a:buClr>
                <a:srgbClr val="747273"/>
              </a:buClr>
              <a:defRPr sz="1200"/>
            </a:lvl1pPr>
          </a:lstStyle>
          <a:p>
            <a:fld id="{96168F89-E65A-4433-980B-293836227E97}" type="slidenum">
              <a:rPr lang="en-GB" altLang="zh-CN"/>
              <a:t>‹#›</a:t>
            </a:fld>
            <a:endParaRPr lang="en-GB"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889250"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a:defRPr/>
            </a:pPr>
            <a:endParaRPr lang="en-US" altLang="zh-CN"/>
          </a:p>
        </p:txBody>
      </p:sp>
      <p:sp>
        <p:nvSpPr>
          <p:cNvPr id="11267" name="Rectangle 3"/>
          <p:cNvSpPr>
            <a:spLocks noGrp="1" noChangeArrowheads="1"/>
          </p:cNvSpPr>
          <p:nvPr>
            <p:ph type="dt" idx="1"/>
          </p:nvPr>
        </p:nvSpPr>
        <p:spPr bwMode="auto">
          <a:xfrm>
            <a:off x="3778250" y="0"/>
            <a:ext cx="2889250"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a:defRPr/>
            </a:pPr>
            <a:endParaRPr lang="en-US" altLang="zh-CN"/>
          </a:p>
        </p:txBody>
      </p:sp>
      <p:sp>
        <p:nvSpPr>
          <p:cNvPr id="128004" name="Rectangle 4"/>
          <p:cNvSpPr>
            <a:spLocks noGrp="1" noRot="1" noChangeAspect="1" noChangeArrowheads="1" noTextEdit="1"/>
          </p:cNvSpPr>
          <p:nvPr>
            <p:ph type="sldImg" idx="2"/>
          </p:nvPr>
        </p:nvSpPr>
        <p:spPr bwMode="auto">
          <a:xfrm>
            <a:off x="852488" y="744538"/>
            <a:ext cx="4964112" cy="372268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9" name="Rectangle 5"/>
          <p:cNvSpPr>
            <a:spLocks noGrp="1" noChangeArrowheads="1"/>
          </p:cNvSpPr>
          <p:nvPr>
            <p:ph type="body" sz="quarter" idx="3"/>
          </p:nvPr>
        </p:nvSpPr>
        <p:spPr bwMode="auto">
          <a:xfrm>
            <a:off x="666750" y="4714875"/>
            <a:ext cx="5335588" cy="4467225"/>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270" name="Rectangle 6"/>
          <p:cNvSpPr>
            <a:spLocks noGrp="1" noChangeArrowheads="1"/>
          </p:cNvSpPr>
          <p:nvPr>
            <p:ph type="ftr" sz="quarter" idx="4"/>
          </p:nvPr>
        </p:nvSpPr>
        <p:spPr bwMode="auto">
          <a:xfrm>
            <a:off x="0" y="9428163"/>
            <a:ext cx="2889250"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a:defRPr/>
            </a:pPr>
            <a:endParaRPr lang="en-US" altLang="zh-CN"/>
          </a:p>
        </p:txBody>
      </p:sp>
      <p:sp>
        <p:nvSpPr>
          <p:cNvPr id="11271" name="Rectangle 7"/>
          <p:cNvSpPr>
            <a:spLocks noGrp="1" noChangeArrowheads="1"/>
          </p:cNvSpPr>
          <p:nvPr>
            <p:ph type="sldNum" sz="quarter" idx="5"/>
          </p:nvPr>
        </p:nvSpPr>
        <p:spPr bwMode="auto">
          <a:xfrm>
            <a:off x="3778250" y="9428163"/>
            <a:ext cx="2889250"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68541444-599E-4E04-8251-803D0D7145CA}"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p:sp>
      <p:sp>
        <p:nvSpPr>
          <p:cNvPr id="1290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2902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AACB5EB-164E-453E-9295-199BF19818E3}" type="slidenum">
              <a:rPr lang="en-US" altLang="zh-CN" sz="1200"/>
              <a:t>1</a:t>
            </a:fld>
            <a:endParaRPr lang="en-US" altLang="zh-CN" sz="1200"/>
          </a:p>
        </p:txBody>
      </p:sp>
      <p:sp>
        <p:nvSpPr>
          <p:cNvPr id="129029" name="Rectangle 4"/>
          <p:cNvSpPr>
            <a:spLocks noChangeArrowheads="1"/>
          </p:cNvSpPr>
          <p:nvPr/>
        </p:nvSpPr>
        <p:spPr bwMode="auto">
          <a:xfrm>
            <a:off x="2171700" y="1249363"/>
            <a:ext cx="3333750" cy="4921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a:solidFill>
                  <a:schemeClr val="bg1"/>
                </a:solidFill>
              </a:rPr>
              <a:t>NNG award </a:t>
            </a:r>
          </a:p>
          <a:p>
            <a:pPr algn="r" eaLnBrk="1" hangingPunct="1">
              <a:lnSpc>
                <a:spcPct val="85000"/>
              </a:lnSpc>
              <a:spcBef>
                <a:spcPct val="15000"/>
              </a:spcBef>
              <a:buClr>
                <a:srgbClr val="747273"/>
              </a:buClr>
            </a:pPr>
            <a:r>
              <a:rPr lang="en-US" altLang="zh-CN">
                <a:solidFill>
                  <a:schemeClr val="bg1"/>
                </a:solidFill>
              </a:rPr>
              <a:t>+ MRC Certification on first slide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p>
          <a:p>
            <a:endParaRPr lang="en-US" altLang="zh-CN">
              <a:latin typeface="Arial" panose="020B0604020202020204" pitchFamily="34" charset="0"/>
            </a:endParaRPr>
          </a:p>
          <a:p>
            <a:r>
              <a:rPr lang="en-US" altLang="zh-CN">
                <a:latin typeface="Arial" panose="020B0604020202020204" pitchFamily="34" charset="0"/>
              </a:rPr>
              <a:t>Eyeblaster Analytics</a:t>
            </a: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t>10</a:t>
            </a:fld>
            <a:endParaRPr lang="en-US" altLang="zh-CN" sz="120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p>
          <a:p>
            <a:endParaRPr lang="en-US" altLang="zh-CN">
              <a:latin typeface="Arial" panose="020B0604020202020204" pitchFamily="34" charset="0"/>
            </a:endParaRPr>
          </a:p>
          <a:p>
            <a:r>
              <a:rPr lang="en-US" altLang="zh-CN">
                <a:latin typeface="Arial" panose="020B0604020202020204" pitchFamily="34" charset="0"/>
              </a:rPr>
              <a:t>Eyeblaster Analytics</a:t>
            </a: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t>11</a:t>
            </a:fld>
            <a:endParaRPr lang="en-US" altLang="zh-CN" sz="1200">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p>
          <a:p>
            <a:endParaRPr lang="en-US" altLang="zh-CN">
              <a:latin typeface="Arial" panose="020B0604020202020204" pitchFamily="34" charset="0"/>
            </a:endParaRPr>
          </a:p>
          <a:p>
            <a:r>
              <a:rPr lang="en-US" altLang="zh-CN">
                <a:latin typeface="Arial" panose="020B0604020202020204" pitchFamily="34" charset="0"/>
              </a:rPr>
              <a:t>Eyeblaster Analytics</a:t>
            </a: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t>12</a:t>
            </a:fld>
            <a:endParaRPr lang="en-US" altLang="zh-CN" sz="1200">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p:sp>
      <p:sp>
        <p:nvSpPr>
          <p:cNvPr id="135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latin typeface="Arial" panose="020B0604020202020204" pitchFamily="34" charset="0"/>
                <a:cs typeface="Arial" panose="020B0604020202020204" pitchFamily="34" charset="0"/>
              </a:rPr>
              <a:t>Site Overlap.</a:t>
            </a:r>
            <a:r>
              <a:rPr lang="en-US" altLang="zh-CN">
                <a:latin typeface="Arial" panose="020B0604020202020204" pitchFamily="34" charset="0"/>
                <a:cs typeface="Arial" panose="020B0604020202020204" pitchFamily="34" charset="0"/>
              </a:rPr>
              <a:t>  Accurately measure unique users contributed by each publisher.  Identify when publishers overlap to deliver multiple impressions to the same user.  Site Overlap provides clarity about the effect of each element of your media plan.</a:t>
            </a:r>
          </a:p>
          <a:p>
            <a:endParaRPr lang="en-US" altLang="zh-CN">
              <a:latin typeface="Arial" panose="020B0604020202020204" pitchFamily="34" charset="0"/>
              <a:cs typeface="Arial" panose="020B0604020202020204" pitchFamily="34" charset="0"/>
            </a:endParaRPr>
          </a:p>
        </p:txBody>
      </p:sp>
      <p:sp>
        <p:nvSpPr>
          <p:cNvPr id="135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9E4EB1-7491-41A9-9B4B-7915874C5112}" type="slidenum">
              <a:rPr lang="he-IL" altLang="zh-CN" sz="1200"/>
              <a:t>13</a:t>
            </a:fld>
            <a:endParaRPr lang="en-US" altLang="zh-CN"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p:sp>
      <p:sp>
        <p:nvSpPr>
          <p:cNvPr id="134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Before the first thumbnail is scribbled on a napkin, you must define the goals of your campaign: What do you want to achieve, how much of it do you want to achieve, and what measurement best communicates the two? Once your goal is defined in terms of collectable data, ask how the creative execution drives towards that goal. And, when the campaign is finished, an in-depth data analysis is crucial to leverage your past experience to better optimise future campaigns. Increase your success metrics by basing your creative plan on sound analytical strategy. </a:t>
            </a:r>
            <a:endParaRPr lang="en-US" altLang="zh-CN">
              <a:latin typeface="Arial" panose="020B0604020202020204" pitchFamily="34" charset="0"/>
            </a:endParaRPr>
          </a:p>
        </p:txBody>
      </p:sp>
      <p:sp>
        <p:nvSpPr>
          <p:cNvPr id="134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E69A14E-C40B-4F94-B0B0-D7416B8502AA}" type="slidenum">
              <a:rPr lang="he-IL" altLang="zh-CN" sz="1200">
                <a:solidFill>
                  <a:srgbClr val="000000"/>
                </a:solidFill>
              </a:rPr>
              <a:t>14</a:t>
            </a:fld>
            <a:endParaRPr lang="en-US" altLang="zh-CN" sz="1200">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p:sp>
      <p:sp>
        <p:nvSpPr>
          <p:cNvPr id="135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latin typeface="Arial" panose="020B0604020202020204" pitchFamily="34" charset="0"/>
                <a:cs typeface="Arial" panose="020B0604020202020204" pitchFamily="34" charset="0"/>
              </a:rPr>
              <a:t>Site Overlap.</a:t>
            </a:r>
            <a:r>
              <a:rPr lang="en-US" altLang="zh-CN">
                <a:latin typeface="Arial" panose="020B0604020202020204" pitchFamily="34" charset="0"/>
                <a:cs typeface="Arial" panose="020B0604020202020204" pitchFamily="34" charset="0"/>
              </a:rPr>
              <a:t>  Accurately measure unique users contributed by each publisher.  Identify when publishers overlap to deliver multiple impressions to the same user.  Site Overlap provides clarity about the effect of each element of your media plan.</a:t>
            </a:r>
          </a:p>
          <a:p>
            <a:endParaRPr lang="en-US" altLang="zh-CN">
              <a:latin typeface="Arial" panose="020B0604020202020204" pitchFamily="34" charset="0"/>
              <a:cs typeface="Arial" panose="020B0604020202020204" pitchFamily="34" charset="0"/>
            </a:endParaRPr>
          </a:p>
        </p:txBody>
      </p:sp>
      <p:sp>
        <p:nvSpPr>
          <p:cNvPr id="135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9E4EB1-7491-41A9-9B4B-7915874C5112}" type="slidenum">
              <a:rPr lang="he-IL" altLang="zh-CN" sz="1200"/>
              <a:t>15</a:t>
            </a:fld>
            <a:endParaRPr lang="en-US" altLang="zh-CN"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p:sp>
      <p:sp>
        <p:nvSpPr>
          <p:cNvPr id="1372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If I usually do something, and as a result I spent twice as long than the average on the page, it’s telling me something - Brand moment is being built.</a:t>
            </a:r>
          </a:p>
          <a:p>
            <a:r>
              <a:rPr lang="en-GB" altLang="zh-CN">
                <a:latin typeface="Arial" panose="020B0604020202020204" pitchFamily="34" charset="0"/>
              </a:rPr>
              <a:t>If they are doing something as a result, it is telling me something. That that brand impact has not caused me to invest more of my time.</a:t>
            </a:r>
          </a:p>
          <a:p>
            <a:endParaRPr lang="en-GB" altLang="zh-CN">
              <a:latin typeface="Arial" panose="020B0604020202020204" pitchFamily="34" charset="0"/>
            </a:endParaRPr>
          </a:p>
          <a:p>
            <a:r>
              <a:rPr lang="en-GB" altLang="zh-CN">
                <a:latin typeface="Arial" panose="020B0604020202020204" pitchFamily="34" charset="0"/>
              </a:rPr>
              <a:t>So how do we measure time? How do we give it a value? “Dwell Time” is the latest answer from Eyeblaster to try an answer online where TV currently fails – whether the user was in front of the TV or not. It is a solution to justifying the audience is actually taking in the message. </a:t>
            </a:r>
          </a:p>
          <a:p>
            <a:endParaRPr lang="en-GB" altLang="zh-CN">
              <a:latin typeface="Arial" panose="020B0604020202020204" pitchFamily="34" charset="0"/>
            </a:endParaRPr>
          </a:p>
          <a:p>
            <a:r>
              <a:rPr lang="en-GB" altLang="zh-CN">
                <a:latin typeface="Arial" panose="020B0604020202020204" pitchFamily="34" charset="0"/>
              </a:rPr>
              <a:t>Not just what they did but for “how long” – it is “brand time” – a point of measurement that can show the impact on the audience where they are.</a:t>
            </a:r>
          </a:p>
          <a:p>
            <a:endParaRPr lang="en-GB" altLang="zh-CN">
              <a:latin typeface="Arial" panose="020B0604020202020204" pitchFamily="34" charset="0"/>
            </a:endParaRPr>
          </a:p>
          <a:p>
            <a:r>
              <a:rPr lang="en-GB" altLang="zh-CN">
                <a:latin typeface="Arial" panose="020B0604020202020204" pitchFamily="34" charset="0"/>
              </a:rPr>
              <a:t>It goes much deeper then reach and frequency. It goes deeper than page open – all they do is show me exposure, not that I have a connected relationship. </a:t>
            </a:r>
          </a:p>
          <a:p>
            <a:endParaRPr lang="en-GB" altLang="zh-CN">
              <a:latin typeface="Arial" panose="020B0604020202020204" pitchFamily="34" charset="0"/>
            </a:endParaRPr>
          </a:p>
          <a:p>
            <a:r>
              <a:rPr lang="en-US" altLang="zh-CN">
                <a:latin typeface="Arial" panose="020B0604020202020204" pitchFamily="34" charset="0"/>
              </a:rPr>
              <a:t>The metrics advertisers should look at, for brand campaign, is reach (how many were consumers were affected) frequency (how many times) and dwell time (how long).</a:t>
            </a:r>
          </a:p>
          <a:p>
            <a:endParaRPr lang="en-US" altLang="zh-CN">
              <a:latin typeface="Arial" panose="020B0604020202020204" pitchFamily="34" charset="0"/>
            </a:endParaRPr>
          </a:p>
        </p:txBody>
      </p:sp>
      <p:sp>
        <p:nvSpPr>
          <p:cNvPr id="13722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2CBE4B9-03E0-4952-9C46-E50A9CCF8526}" type="slidenum">
              <a:rPr lang="en-US" altLang="zh-CN" sz="1200">
                <a:solidFill>
                  <a:srgbClr val="000000"/>
                </a:solidFill>
              </a:rPr>
              <a:t>16</a:t>
            </a:fld>
            <a:endParaRPr lang="en-US" altLang="zh-CN" sz="1200">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p:sp>
      <p:sp>
        <p:nvSpPr>
          <p:cNvPr id="134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Before the first thumbnail is scribbled on a napkin, you must define the goals of your campaign: What do you want to achieve, how much of it do you want to achieve, and what measurement best communicates the two? Once your goal is defined in terms of collectable data, ask how the creative execution drives towards that goal. And, when the campaign is finished, an in-depth data analysis is crucial to leverage your past experience to better optimise future campaigns. Increase your success metrics by basing your creative plan on sound analytical strategy. </a:t>
            </a:r>
            <a:endParaRPr lang="en-US" altLang="zh-CN">
              <a:latin typeface="Arial" panose="020B0604020202020204" pitchFamily="34" charset="0"/>
            </a:endParaRPr>
          </a:p>
        </p:txBody>
      </p:sp>
      <p:sp>
        <p:nvSpPr>
          <p:cNvPr id="134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E69A14E-C40B-4F94-B0B0-D7416B8502AA}" type="slidenum">
              <a:rPr lang="he-IL" altLang="zh-CN" sz="1200">
                <a:solidFill>
                  <a:srgbClr val="000000"/>
                </a:solidFill>
              </a:rPr>
              <a:t>17</a:t>
            </a:fld>
            <a:endParaRPr lang="en-US" altLang="zh-CN" sz="1200">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p:sp>
      <p:sp>
        <p:nvSpPr>
          <p:cNvPr id="135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latin typeface="Arial" panose="020B0604020202020204" pitchFamily="34" charset="0"/>
                <a:cs typeface="Arial" panose="020B0604020202020204" pitchFamily="34" charset="0"/>
              </a:rPr>
              <a:t>Site Overlap.</a:t>
            </a:r>
            <a:r>
              <a:rPr lang="en-US" altLang="zh-CN">
                <a:latin typeface="Arial" panose="020B0604020202020204" pitchFamily="34" charset="0"/>
                <a:cs typeface="Arial" panose="020B0604020202020204" pitchFamily="34" charset="0"/>
              </a:rPr>
              <a:t>  Accurately measure unique users contributed by each publisher.  Identify when publishers overlap to deliver multiple impressions to the same user.  Site Overlap provides clarity about the effect of each element of your media plan.</a:t>
            </a:r>
          </a:p>
          <a:p>
            <a:endParaRPr lang="en-US" altLang="zh-CN">
              <a:latin typeface="Arial" panose="020B0604020202020204" pitchFamily="34" charset="0"/>
              <a:cs typeface="Arial" panose="020B0604020202020204" pitchFamily="34" charset="0"/>
            </a:endParaRPr>
          </a:p>
        </p:txBody>
      </p:sp>
      <p:sp>
        <p:nvSpPr>
          <p:cNvPr id="135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9E4EB1-7491-41A9-9B4B-7915874C5112}" type="slidenum">
              <a:rPr lang="he-IL" altLang="zh-CN" sz="1200"/>
              <a:t>18</a:t>
            </a:fld>
            <a:endParaRPr lang="en-US" altLang="zh-CN"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p:sp>
      <p:sp>
        <p:nvSpPr>
          <p:cNvPr id="151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15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B7E06416-70DD-4247-AF2E-817E4A55769F}" type="slidenum">
              <a:rPr lang="en-US" altLang="zh-CN" sz="1200">
                <a:solidFill>
                  <a:srgbClr val="000000"/>
                </a:solidFill>
              </a:rPr>
              <a:t>19</a:t>
            </a:fld>
            <a:endParaRPr lang="en-US" altLang="zh-CN" sz="120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p:sp>
      <p:sp>
        <p:nvSpPr>
          <p:cNvPr id="1300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Eyeblaster Analytics is not a product – it is what marketers call a Component Brand ‘- i.e. it is a self-branded subset of a product</a:t>
            </a:r>
          </a:p>
          <a:p>
            <a:endParaRPr lang="en-US" altLang="zh-CN">
              <a:latin typeface="Arial" panose="020B0604020202020204" pitchFamily="34" charset="0"/>
            </a:endParaRPr>
          </a:p>
          <a:p>
            <a:endParaRPr lang="en-US" altLang="zh-CN">
              <a:latin typeface="Arial" panose="020B0604020202020204" pitchFamily="34" charset="0"/>
            </a:endParaRPr>
          </a:p>
        </p:txBody>
      </p:sp>
      <p:sp>
        <p:nvSpPr>
          <p:cNvPr id="1300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AE606D9-AE82-4531-8167-3279C91978DA}" type="slidenum">
              <a:rPr lang="en-US" altLang="zh-CN" sz="1200"/>
              <a:t>2</a:t>
            </a:fld>
            <a:endParaRPr lang="en-US" altLang="zh-CN"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p:sp>
      <p:sp>
        <p:nvSpPr>
          <p:cNvPr id="151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15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B7E06416-70DD-4247-AF2E-817E4A55769F}" type="slidenum">
              <a:rPr lang="en-US" altLang="zh-CN" sz="1200">
                <a:solidFill>
                  <a:srgbClr val="000000"/>
                </a:solidFill>
              </a:rPr>
              <a:t>20</a:t>
            </a:fld>
            <a:endParaRPr lang="en-US" altLang="zh-CN" sz="1200">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p:sp>
      <p:sp>
        <p:nvSpPr>
          <p:cNvPr id="13619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Its a busy world and so much is fighting for our attention... </a:t>
            </a:r>
          </a:p>
          <a:p>
            <a:endParaRPr lang="en-GB" altLang="zh-CN">
              <a:latin typeface="Arial" panose="020B0604020202020204" pitchFamily="34" charset="0"/>
            </a:endParaRPr>
          </a:p>
          <a:p>
            <a:r>
              <a:rPr lang="en-GB" altLang="zh-CN">
                <a:latin typeface="Arial" panose="020B0604020202020204" pitchFamily="34" charset="0"/>
              </a:rPr>
              <a:t>Times have changed. We are in the instant digital world. Its fast-paced learning. Time is now even more precious. </a:t>
            </a:r>
          </a:p>
          <a:p>
            <a:endParaRPr lang="en-GB" altLang="zh-CN">
              <a:latin typeface="Arial" panose="020B0604020202020204" pitchFamily="34" charset="0"/>
            </a:endParaRPr>
          </a:p>
          <a:p>
            <a:r>
              <a:rPr lang="en-GB" altLang="zh-CN">
                <a:latin typeface="Arial" panose="020B0604020202020204" pitchFamily="34" charset="0"/>
              </a:rPr>
              <a:t>Now in this fragmented world it is about grabbing a few moments of my time. </a:t>
            </a:r>
          </a:p>
          <a:p>
            <a:endParaRPr lang="en-GB" altLang="zh-CN">
              <a:latin typeface="Arial" panose="020B0604020202020204" pitchFamily="34" charset="0"/>
            </a:endParaRPr>
          </a:p>
          <a:p>
            <a:r>
              <a:rPr lang="en-GB" altLang="zh-CN">
                <a:latin typeface="Arial" panose="020B0604020202020204" pitchFamily="34" charset="0"/>
              </a:rPr>
              <a:t>We have to learn to build brand moments</a:t>
            </a:r>
          </a:p>
          <a:p>
            <a:endParaRPr lang="en-GB" altLang="zh-CN">
              <a:latin typeface="Arial" panose="020B0604020202020204" pitchFamily="34" charset="0"/>
            </a:endParaRPr>
          </a:p>
          <a:p>
            <a:r>
              <a:rPr lang="en-GB" altLang="zh-CN">
                <a:latin typeface="Arial" panose="020B0604020202020204" pitchFamily="34" charset="0"/>
              </a:rPr>
              <a:t>We need a new way to measure those brand moments, we need to measure time!!</a:t>
            </a:r>
          </a:p>
          <a:p>
            <a:endParaRPr lang="en-GB" altLang="zh-CN">
              <a:latin typeface="Arial" panose="020B0604020202020204" pitchFamily="34" charset="0"/>
            </a:endParaRPr>
          </a:p>
          <a:p>
            <a:r>
              <a:rPr lang="en-GB" altLang="zh-CN">
                <a:latin typeface="Arial" panose="020B0604020202020204" pitchFamily="34" charset="0"/>
              </a:rPr>
              <a:t>Reveals difference between interest and intent</a:t>
            </a:r>
          </a:p>
          <a:p>
            <a:endParaRPr lang="en-GB" altLang="zh-CN">
              <a:latin typeface="Arial" panose="020B0604020202020204" pitchFamily="34" charset="0"/>
            </a:endParaRPr>
          </a:p>
          <a:p>
            <a:endParaRPr lang="en-US" altLang="zh-CN">
              <a:latin typeface="Arial" panose="020B0604020202020204" pitchFamily="34" charset="0"/>
            </a:endParaRPr>
          </a:p>
        </p:txBody>
      </p:sp>
      <p:sp>
        <p:nvSpPr>
          <p:cNvPr id="13619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0F8E99-FA51-4265-8D1C-ACF52663DAA7}" type="slidenum">
              <a:rPr lang="en-US" altLang="zh-CN" sz="1200"/>
              <a:t>21</a:t>
            </a:fld>
            <a:endParaRPr lang="en-US" altLang="zh-CN"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p:sp>
      <p:sp>
        <p:nvSpPr>
          <p:cNvPr id="151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15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B7E06416-70DD-4247-AF2E-817E4A55769F}" type="slidenum">
              <a:rPr lang="en-US" altLang="zh-CN" sz="1200">
                <a:solidFill>
                  <a:srgbClr val="000000"/>
                </a:solidFill>
              </a:rPr>
              <a:t>22</a:t>
            </a:fld>
            <a:endParaRPr lang="en-US" altLang="zh-CN" sz="1200">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p:sp>
      <p:sp>
        <p:nvSpPr>
          <p:cNvPr id="151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15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B7E06416-70DD-4247-AF2E-817E4A55769F}" type="slidenum">
              <a:rPr lang="en-US" altLang="zh-CN" sz="1200">
                <a:solidFill>
                  <a:srgbClr val="000000"/>
                </a:solidFill>
              </a:rPr>
              <a:t>23</a:t>
            </a:fld>
            <a:endParaRPr lang="en-US" altLang="zh-CN" sz="1200">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p:sp>
      <p:sp>
        <p:nvSpPr>
          <p:cNvPr id="1587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872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1BE7CF9-987E-48BA-B6BE-0E50819125D6}" type="slidenum">
              <a:rPr lang="en-US" altLang="zh-CN" sz="1200"/>
              <a:t>24</a:t>
            </a:fld>
            <a:endParaRPr lang="en-US" altLang="zh-CN"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p:sp>
      <p:sp>
        <p:nvSpPr>
          <p:cNvPr id="1320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321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811BF49-537C-4094-AE09-2BEBE96CD826}" type="slidenum">
              <a:rPr lang="en-US" altLang="zh-CN" sz="1200"/>
              <a:t>3</a:t>
            </a:fld>
            <a:endParaRPr lang="en-US" altLang="zh-CN"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Complimentary tools for different use cases</a:t>
            </a:r>
          </a:p>
          <a:p>
            <a:r>
              <a:rPr lang="en-US" altLang="zh-CN">
                <a:latin typeface="Arial" panose="020B0604020202020204" pitchFamily="34" charset="0"/>
              </a:rPr>
              <a:t>Campaign Monitor</a:t>
            </a:r>
          </a:p>
          <a:p>
            <a:r>
              <a:rPr lang="en-US" altLang="zh-CN">
                <a:latin typeface="Arial" panose="020B0604020202020204" pitchFamily="34" charset="0"/>
              </a:rPr>
              <a:t>One-click reporting (POWERPOINT GENERATOR)</a:t>
            </a:r>
          </a:p>
          <a:p>
            <a:r>
              <a:rPr lang="en-US" altLang="zh-CN">
                <a:latin typeface="Arial" panose="020B0604020202020204" pitchFamily="34" charset="0"/>
              </a:rPr>
              <a:t>Report Generator (ONLINE REPORTING)</a:t>
            </a:r>
          </a:p>
          <a:p>
            <a:r>
              <a:rPr lang="en-US" altLang="zh-CN">
                <a:latin typeface="Arial" panose="020B0604020202020204" pitchFamily="34" charset="0"/>
              </a:rPr>
              <a:t>Custom Report Builder- custom reports or service</a:t>
            </a:r>
          </a:p>
          <a:p>
            <a:r>
              <a:rPr lang="en-US" altLang="zh-CN">
                <a:latin typeface="Arial" panose="020B0604020202020204" pitchFamily="34" charset="0"/>
              </a:rPr>
              <a:t>Advanced Analytics (Plug-in for Excel)</a:t>
            </a:r>
          </a:p>
        </p:txBody>
      </p:sp>
      <p:sp>
        <p:nvSpPr>
          <p:cNvPr id="133123"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97BC9810-9D70-4B82-BCA0-770EC1D79FAB}" type="slidenum">
              <a:rPr lang="he-IL" altLang="zh-CN" sz="1200"/>
              <a:t>4</a:t>
            </a:fld>
            <a:endParaRPr lang="en-US" altLang="zh-CN" sz="1200"/>
          </a:p>
        </p:txBody>
      </p:sp>
      <p:sp>
        <p:nvSpPr>
          <p:cNvPr id="7" name="Slide Image Placeholder 6"/>
          <p:cNvSpPr>
            <a:spLocks noGrp="1" noRot="1" noChangeAspect="1"/>
          </p:cNvSpPr>
          <p:nvPr>
            <p:ph type="sldImg"/>
          </p:nvPr>
        </p:nvSpPr>
        <p:spPr>
          <a:xfrm>
            <a:off x="852488" y="744538"/>
            <a:ext cx="4964112" cy="3724275"/>
          </a:xfr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Complimentary tools for different use cases</a:t>
            </a:r>
          </a:p>
          <a:p>
            <a:r>
              <a:rPr lang="en-US" altLang="zh-CN">
                <a:latin typeface="Arial" panose="020B0604020202020204" pitchFamily="34" charset="0"/>
              </a:rPr>
              <a:t>Campaign Monitor</a:t>
            </a:r>
          </a:p>
          <a:p>
            <a:r>
              <a:rPr lang="en-US" altLang="zh-CN">
                <a:latin typeface="Arial" panose="020B0604020202020204" pitchFamily="34" charset="0"/>
              </a:rPr>
              <a:t>One-click reporting (POWERPOINT GENERATOR)</a:t>
            </a:r>
          </a:p>
          <a:p>
            <a:r>
              <a:rPr lang="en-US" altLang="zh-CN">
                <a:latin typeface="Arial" panose="020B0604020202020204" pitchFamily="34" charset="0"/>
              </a:rPr>
              <a:t>Report Generator (ONLINE REPORTING)</a:t>
            </a:r>
          </a:p>
          <a:p>
            <a:r>
              <a:rPr lang="en-US" altLang="zh-CN">
                <a:latin typeface="Arial" panose="020B0604020202020204" pitchFamily="34" charset="0"/>
              </a:rPr>
              <a:t>Custom Report Builder- custom reports or service</a:t>
            </a:r>
          </a:p>
          <a:p>
            <a:r>
              <a:rPr lang="en-US" altLang="zh-CN">
                <a:latin typeface="Arial" panose="020B0604020202020204" pitchFamily="34" charset="0"/>
              </a:rPr>
              <a:t>Advanced Analytics (Plug-in for Excel)</a:t>
            </a:r>
          </a:p>
        </p:txBody>
      </p:sp>
      <p:sp>
        <p:nvSpPr>
          <p:cNvPr id="133123"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97BC9810-9D70-4B82-BCA0-770EC1D79FAB}" type="slidenum">
              <a:rPr lang="he-IL" altLang="zh-CN" sz="1200"/>
              <a:t>5</a:t>
            </a:fld>
            <a:endParaRPr lang="en-US" altLang="zh-CN" sz="1200"/>
          </a:p>
        </p:txBody>
      </p:sp>
      <p:sp>
        <p:nvSpPr>
          <p:cNvPr id="7" name="Slide Image Placeholder 6"/>
          <p:cNvSpPr>
            <a:spLocks noGrp="1" noRot="1" noChangeAspect="1"/>
          </p:cNvSpPr>
          <p:nvPr>
            <p:ph type="sldImg"/>
          </p:nvPr>
        </p:nvSpPr>
        <p:spPr>
          <a:xfrm>
            <a:off x="852488" y="744538"/>
            <a:ext cx="4964112" cy="3724275"/>
          </a:xfr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p:sp>
      <p:sp>
        <p:nvSpPr>
          <p:cNvPr id="134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Before the first thumbnail is scribbled on a napkin, you must define the goals of your campaign: What do you want to achieve, how much of it do you want to achieve, and what measurement best communicates the two? Once your goal is defined in terms of collectable data, ask how the creative execution drives towards that goal. And, when the campaign is finished, an in-depth data analysis is crucial to leverage your past experience to better optimise future campaigns. Increase your success metrics by basing your creative plan on sound analytical strategy. </a:t>
            </a:r>
            <a:endParaRPr lang="en-US" altLang="zh-CN">
              <a:latin typeface="Arial" panose="020B0604020202020204" pitchFamily="34" charset="0"/>
            </a:endParaRPr>
          </a:p>
        </p:txBody>
      </p:sp>
      <p:sp>
        <p:nvSpPr>
          <p:cNvPr id="134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E69A14E-C40B-4F94-B0B0-D7416B8502AA}" type="slidenum">
              <a:rPr lang="he-IL" altLang="zh-CN" sz="1200">
                <a:solidFill>
                  <a:srgbClr val="000000"/>
                </a:solidFill>
              </a:rPr>
              <a:t>6</a:t>
            </a:fld>
            <a:endParaRPr lang="en-US" altLang="zh-CN" sz="120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p>
          <a:p>
            <a:endParaRPr lang="en-US" altLang="zh-CN">
              <a:latin typeface="Arial" panose="020B0604020202020204" pitchFamily="34" charset="0"/>
            </a:endParaRPr>
          </a:p>
          <a:p>
            <a:r>
              <a:rPr lang="en-US" altLang="zh-CN">
                <a:latin typeface="Arial" panose="020B0604020202020204" pitchFamily="34" charset="0"/>
              </a:rPr>
              <a:t>Eyeblaster Analytics</a:t>
            </a: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t>7</a:t>
            </a:fld>
            <a:endParaRPr lang="en-US" altLang="zh-CN" sz="120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p:sp>
      <p:sp>
        <p:nvSpPr>
          <p:cNvPr id="1505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05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AC0E855E-8846-4512-B7A4-2725EE1DC525}" type="slidenum">
              <a:rPr lang="en-US" altLang="zh-CN" sz="1200">
                <a:solidFill>
                  <a:srgbClr val="000000"/>
                </a:solidFill>
              </a:rPr>
              <a:t>8</a:t>
            </a:fld>
            <a:endParaRPr lang="en-US" altLang="zh-CN" sz="1200">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p:sp>
      <p:sp>
        <p:nvSpPr>
          <p:cNvPr id="1576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77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00010F3-9820-46FB-BE86-143A33E9B62E}" type="slidenum">
              <a:rPr lang="en-US" altLang="zh-CN" sz="1200"/>
              <a:t>9</a:t>
            </a:fld>
            <a:endParaRPr lang="en-US" altLang="zh-CN"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10.w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6.xml"/><Relationship Id="rId4" Type="http://schemas.openxmlformats.org/officeDocument/2006/relationships/image" Target="../media/image10.w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8.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20.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20.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B Title">
    <p:spTree>
      <p:nvGrpSpPr>
        <p:cNvPr id="1" name=""/>
        <p:cNvGrpSpPr/>
        <p:nvPr/>
      </p:nvGrpSpPr>
      <p:grpSpPr>
        <a:xfrm>
          <a:off x="0" y="0"/>
          <a:ext cx="0" cy="0"/>
          <a:chOff x="0" y="0"/>
          <a:chExt cx="0" cy="0"/>
        </a:xfrm>
      </p:grpSpPr>
      <p:sp>
        <p:nvSpPr>
          <p:cNvPr id="3" name="Text Placeholder 3"/>
          <p:cNvSpPr>
            <a:spLocks noGrp="1"/>
          </p:cNvSpPr>
          <p:nvPr>
            <p:ph type="body" sz="half" idx="2"/>
          </p:nvPr>
        </p:nvSpPr>
        <p:spPr>
          <a:xfrm>
            <a:off x="370800" y="3582445"/>
            <a:ext cx="5486400" cy="751561"/>
          </a:xfrm>
          <a:prstGeom prst="rect">
            <a:avLst/>
          </a:prstGeom>
        </p:spPr>
        <p:txBody>
          <a:bodyPr/>
          <a:lstStyle>
            <a:lvl1pPr marL="0" indent="0">
              <a:spcBef>
                <a:spcPts val="600"/>
              </a:spcBef>
              <a:buNone/>
              <a:defRPr kumimoji="0" lang="en-US" sz="2000" b="0" i="0" u="none" strike="noStrike" kern="1200" cap="none" spc="0" normalizeH="0" baseline="0" noProof="0" dirty="0" smtClean="0">
                <a:ln>
                  <a:noFill/>
                </a:ln>
                <a:solidFill>
                  <a:srgbClr val="A1A1A1"/>
                </a:solidFill>
                <a:effectLst/>
                <a:uLnTx/>
                <a:uFillTx/>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0"/>
          </p:nvPr>
        </p:nvSpPr>
        <p:spPr>
          <a:xfrm>
            <a:off x="370800" y="3963988"/>
            <a:ext cx="5486400" cy="580199"/>
          </a:xfrm>
          <a:prstGeom prst="rect">
            <a:avLst/>
          </a:prstGeom>
        </p:spPr>
        <p:txBody>
          <a:bodyPr/>
          <a:lstStyle>
            <a:lvl1pPr marL="0" indent="0" algn="l" defTabSz="914400" rtl="0" eaLnBrk="1" latinLnBrk="0" hangingPunct="1">
              <a:spcBef>
                <a:spcPts val="300"/>
              </a:spcBef>
              <a:buFont typeface="Arial" panose="020B0604020202020204" pitchFamily="34" charset="0"/>
              <a:buNone/>
              <a:defRPr kumimoji="0" lang="en-US" sz="1000" b="1" i="0" u="none" strike="noStrike" kern="1200" cap="none" spc="0" normalizeH="0" baseline="0" noProof="0" dirty="0" smtClean="0">
                <a:ln>
                  <a:noFill/>
                </a:ln>
                <a:solidFill>
                  <a:srgbClr val="A1A1A1"/>
                </a:solidFill>
                <a:effectLst/>
                <a:uLnTx/>
                <a:uFillTx/>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370800" y="2968668"/>
            <a:ext cx="8229600" cy="65355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5"/>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900" dirty="0">
              <a:solidFill>
                <a:srgbClr val="7F7F7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lvl1pPr>
            <a:lvl2pPr marL="1371600" indent="-457200">
              <a:spcAft>
                <a:spcPts val="1800"/>
              </a:spcAft>
              <a:defRPr sz="2000"/>
            </a:lvl2pPr>
            <a:lvl3pPr marL="1828800" indent="-452755">
              <a:spcBef>
                <a:spcPts val="600"/>
              </a:spcBef>
              <a:spcAft>
                <a:spcPts val="1800"/>
              </a:spcAft>
              <a:defRPr sz="18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r>
              <a:rPr lang="en-US" altLang="zh-CN" sz="900">
                <a:solidFill>
                  <a:srgbClr val="7F7F7F"/>
                </a:solidFill>
                <a:ea typeface="宋体" panose="02010600030101010101" pitchFamily="2" charset="-122"/>
              </a:rPr>
              <a:t>© 2008 Eyeblaster. All rights reserved</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lvl1pPr>
            <a:lvl2pPr marL="685800" indent="-228600">
              <a:spcAft>
                <a:spcPts val="1200"/>
              </a:spcAft>
              <a:defRPr sz="1600"/>
            </a:lvl2pPr>
            <a:lvl3pPr marL="1138555" indent="-228600">
              <a:spcBef>
                <a:spcPts val="600"/>
              </a:spcBef>
              <a:spcAft>
                <a:spcPts val="1200"/>
              </a:spcAft>
              <a:defRPr sz="14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B 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2425204"/>
            <a:ext cx="8229600" cy="653550"/>
          </a:xfrm>
          <a:prstGeom prst="rect">
            <a:avLst/>
          </a:prstGeom>
        </p:spPr>
        <p:txBody>
          <a:bodyPr/>
          <a:lstStyle>
            <a:lvl1pPr algn="ctr">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EB Orange Spark Agenda">
    <p:spTree>
      <p:nvGrpSpPr>
        <p:cNvPr id="1" name=""/>
        <p:cNvGrpSpPr/>
        <p:nvPr/>
      </p:nvGrpSpPr>
      <p:grpSpPr>
        <a:xfrm>
          <a:off x="0" y="0"/>
          <a:ext cx="0" cy="0"/>
          <a:chOff x="0" y="0"/>
          <a:chExt cx="0" cy="0"/>
        </a:xfrm>
      </p:grpSpPr>
      <p:sp>
        <p:nvSpPr>
          <p:cNvPr id="2" name="Title 1"/>
          <p:cNvSpPr>
            <a:spLocks noGrp="1"/>
          </p:cNvSpPr>
          <p:nvPr>
            <p:ph type="title"/>
          </p:nvPr>
        </p:nvSpPr>
        <p:spPr>
          <a:xfrm>
            <a:off x="369517" y="610916"/>
            <a:ext cx="8566521" cy="806721"/>
          </a:xfrm>
          <a:prstGeom prst="rect">
            <a:avLst/>
          </a:prstGeom>
        </p:spPr>
        <p:txBody>
          <a:bodyPr/>
          <a:lstStyle>
            <a:lvl1pPr>
              <a:defRPr baseline="0">
                <a:solidFill>
                  <a:srgbClr val="51515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369516" y="1519823"/>
            <a:ext cx="6625009" cy="3764965"/>
          </a:xfrm>
          <a:prstGeom prst="rect">
            <a:avLst/>
          </a:prstGeom>
        </p:spPr>
        <p:txBody>
          <a:bodyPr/>
          <a:lstStyle>
            <a:lvl1pPr marL="224155" indent="-224155">
              <a:buClr>
                <a:srgbClr val="515151"/>
              </a:buClr>
              <a:buSzPct val="125000"/>
              <a:defRPr>
                <a:latin typeface="Arial" panose="020B0604020202020204" pitchFamily="34" charset="0"/>
                <a:cs typeface="Arial" panose="020B0604020202020204" pitchFamily="34" charset="0"/>
              </a:defRPr>
            </a:lvl1pPr>
            <a:lvl2pPr marL="690880" indent="-241300">
              <a:buFontTx/>
              <a:buNone/>
              <a:defRPr>
                <a:latin typeface="Arial" panose="020B0604020202020204" pitchFamily="34" charset="0"/>
                <a:cs typeface="Arial" panose="020B0604020202020204" pitchFamily="34" charset="0"/>
              </a:defRPr>
            </a:lvl2pPr>
            <a:lvl3pPr marL="1138555" indent="-241300">
              <a:buSzPct val="125000"/>
              <a:buFontTx/>
              <a:buNone/>
              <a:defRPr>
                <a:latin typeface="Arial" panose="020B0604020202020204" pitchFamily="34" charset="0"/>
                <a:cs typeface="Arial" panose="020B0604020202020204" pitchFamily="34" charset="0"/>
              </a:defRPr>
            </a:lvl3pPr>
            <a:lvl4pPr marL="1339850" indent="-174625">
              <a:buSzPct val="125000"/>
              <a:buFontTx/>
              <a:buNone/>
              <a:defRPr>
                <a:latin typeface="Arial" panose="020B0604020202020204" pitchFamily="34" charset="0"/>
                <a:cs typeface="Arial" panose="020B0604020202020204" pitchFamily="34" charset="0"/>
              </a:defRPr>
            </a:lvl4pPr>
            <a:lvl5pPr marL="1703705" indent="-174625">
              <a:buSzPct val="125000"/>
              <a:buFontTx/>
              <a:buNone/>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EB White Title Only">
    <p:spTree>
      <p:nvGrpSpPr>
        <p:cNvPr id="1" name=""/>
        <p:cNvGrpSpPr/>
        <p:nvPr/>
      </p:nvGrpSpPr>
      <p:grpSpPr>
        <a:xfrm>
          <a:off x="0" y="0"/>
          <a:ext cx="0" cy="0"/>
          <a:chOff x="0" y="0"/>
          <a:chExt cx="0" cy="0"/>
        </a:xfrm>
      </p:grpSpPr>
      <p:sp>
        <p:nvSpPr>
          <p:cNvPr id="3" name="Rectangle 8"/>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70800" y="374400"/>
            <a:ext cx="8292188" cy="676800"/>
          </a:xfrm>
          <a:prstGeom prst="rect">
            <a:avLst/>
          </a:prstGeom>
        </p:spPr>
        <p:txBody>
          <a:bodyPr/>
          <a:lstStyle>
            <a:lvl1pPr>
              <a:defRPr>
                <a:latin typeface="+mj-lt"/>
              </a:defRPr>
            </a:lvl1pPr>
          </a:lstStyle>
          <a:p>
            <a:r>
              <a:rPr lang="en-US" noProof="0"/>
              <a:t>Click to edit Master 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a:defRPr/>
            </a:lvl1pPr>
          </a:lstStyle>
          <a:p>
            <a:pPr>
              <a:defRPr/>
            </a:pPr>
            <a:fld id="{24732412-3105-4EAB-B5C7-C80315BB8CE3}" type="datetimeFigureOut">
              <a:rPr lang="zh-CN" altLang="en-US" smtClean="0"/>
              <a:t>2018-03-29</a:t>
            </a:fld>
            <a:endParaRPr lang="zh-CN" altLang="en-US" dirty="0"/>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zh-CN" altLang="en-US" dirty="0"/>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a:defRPr/>
            </a:lvl1pPr>
          </a:lstStyle>
          <a:p>
            <a:fld id="{D741EF21-9F6F-4296-B17A-16400405C9E0}" type="slidenum">
              <a:rPr lang="zh-CN" altLang="en-US"/>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noProof="0"/>
              <a:t>Click to edit Master title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p:txBody>
          <a:bodyPr/>
          <a:lstStyle/>
          <a:p>
            <a:r>
              <a:rPr lang="en-US" noProof="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a:xfrm>
            <a:off x="370800" y="374400"/>
            <a:ext cx="8292188" cy="676800"/>
          </a:xfrm>
        </p:spPr>
        <p:txBody>
          <a:bodyPr/>
          <a:lstStyle/>
          <a:p>
            <a:r>
              <a:rPr lang="en-US" noProof="0"/>
              <a:t>Click to edit Master title style</a:t>
            </a:r>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7" name="Picture 5" descr="\\eyestore\Home\ori.carmon\Re-Branding\logos new Mortar\Logo white.w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B Orange Spark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9517" y="610916"/>
            <a:ext cx="8566521" cy="806721"/>
          </a:xfrm>
          <a:prstGeom prst="rect">
            <a:avLst/>
          </a:prstGeom>
        </p:spPr>
        <p:txBody>
          <a:bodyPr/>
          <a:lstStyle>
            <a:lvl1pPr>
              <a:defRPr baseline="0">
                <a:solidFill>
                  <a:srgbClr val="51515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endParaRPr lang="en-US" altLang="zh-CN" sz="900" dirty="0">
              <a:solidFill>
                <a:srgbClr val="7F7F7F"/>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EB Orange Spark Blank">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EB Orange Spark Picture Bumper">
    <p:spTree>
      <p:nvGrpSpPr>
        <p:cNvPr id="1" name=""/>
        <p:cNvGrpSpPr/>
        <p:nvPr/>
      </p:nvGrpSpPr>
      <p:grpSpPr>
        <a:xfrm>
          <a:off x="0" y="0"/>
          <a:ext cx="0" cy="0"/>
          <a:chOff x="0" y="0"/>
          <a:chExt cx="0" cy="0"/>
        </a:xfrm>
      </p:grpSpPr>
      <p:sp>
        <p:nvSpPr>
          <p:cNvPr id="2" name="Title 1"/>
          <p:cNvSpPr>
            <a:spLocks noGrp="1"/>
          </p:cNvSpPr>
          <p:nvPr>
            <p:ph type="title"/>
          </p:nvPr>
        </p:nvSpPr>
        <p:spPr>
          <a:xfrm>
            <a:off x="2644058" y="1092896"/>
            <a:ext cx="6211017" cy="896242"/>
          </a:xfrm>
          <a:prstGeom prst="rect">
            <a:avLst/>
          </a:prstGeom>
        </p:spPr>
        <p:txBody>
          <a:bodyPr anchor="ctr" anchorCtr="0"/>
          <a:lstStyle>
            <a:lvl1pPr algn="l">
              <a:defRPr sz="3600" b="0">
                <a:solidFill>
                  <a:srgbClr val="51515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Picture Placeholder 2"/>
          <p:cNvSpPr>
            <a:spLocks noGrp="1"/>
          </p:cNvSpPr>
          <p:nvPr>
            <p:ph type="pic" idx="1"/>
          </p:nvPr>
        </p:nvSpPr>
        <p:spPr>
          <a:xfrm>
            <a:off x="2776538" y="1909762"/>
            <a:ext cx="5866420" cy="240506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676141" y="4519478"/>
            <a:ext cx="6178933" cy="614497"/>
          </a:xfrm>
          <a:prstGeom prst="rect">
            <a:avLst/>
          </a:prstGeom>
        </p:spPr>
        <p:txBody>
          <a:bodyPr/>
          <a:lstStyle>
            <a:lvl1pPr marL="224155" indent="-224155">
              <a:buClr>
                <a:srgbClr val="515151"/>
              </a:buClr>
              <a:buFont typeface="Arial" panose="020B0604020202020204" pitchFamily="34" charset="0"/>
              <a:buChar char="•"/>
              <a:defRPr lang="en-US" sz="200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B 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2425204"/>
            <a:ext cx="8229600" cy="653550"/>
          </a:xfrm>
          <a:prstGeom prst="rect">
            <a:avLst/>
          </a:prstGeom>
        </p:spPr>
        <p:txBody>
          <a:bodyPr/>
          <a:lstStyle>
            <a:lvl1pPr algn="ctr">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GB"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EB White Title Only">
    <p:spTree>
      <p:nvGrpSpPr>
        <p:cNvPr id="1" name=""/>
        <p:cNvGrpSpPr/>
        <p:nvPr/>
      </p:nvGrpSpPr>
      <p:grpSpPr>
        <a:xfrm>
          <a:off x="0" y="0"/>
          <a:ext cx="0" cy="0"/>
          <a:chOff x="0" y="0"/>
          <a:chExt cx="0" cy="0"/>
        </a:xfrm>
      </p:grpSpPr>
      <p:sp>
        <p:nvSpPr>
          <p:cNvPr id="3" name="Rectangle 8"/>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70800" y="374400"/>
            <a:ext cx="8292188" cy="676800"/>
          </a:xfrm>
          <a:prstGeom prst="rect">
            <a:avLst/>
          </a:prstGeom>
        </p:spPr>
        <p:txBody>
          <a:bodyPr/>
          <a:lstStyle>
            <a:lvl1pPr>
              <a:defRPr>
                <a:latin typeface="+mj-lt"/>
              </a:defRPr>
            </a:lvl1pPr>
          </a:lstStyle>
          <a:p>
            <a:r>
              <a:rPr lang="en-US" noProof="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B Black Spark Agenda">
    <p:spTree>
      <p:nvGrpSpPr>
        <p:cNvPr id="1" name=""/>
        <p:cNvGrpSpPr/>
        <p:nvPr/>
      </p:nvGrpSpPr>
      <p:grpSpPr>
        <a:xfrm>
          <a:off x="0" y="0"/>
          <a:ext cx="0" cy="0"/>
          <a:chOff x="0" y="0"/>
          <a:chExt cx="0" cy="0"/>
        </a:xfrm>
      </p:grpSpPr>
      <p:sp>
        <p:nvSpPr>
          <p:cNvPr id="6" name="Title 1"/>
          <p:cNvSpPr>
            <a:spLocks noGrp="1"/>
          </p:cNvSpPr>
          <p:nvPr>
            <p:ph type="title"/>
          </p:nvPr>
        </p:nvSpPr>
        <p:spPr>
          <a:xfrm>
            <a:off x="369517" y="610916"/>
            <a:ext cx="8566521" cy="806721"/>
          </a:xfrm>
          <a:prstGeom prst="rect">
            <a:avLst/>
          </a:prstGeom>
        </p:spPr>
        <p:txBody>
          <a:bodyPr/>
          <a:lstStyle>
            <a:lvl1pPr>
              <a:defRPr>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7" name="Content Placeholder 2"/>
          <p:cNvSpPr>
            <a:spLocks noGrp="1"/>
          </p:cNvSpPr>
          <p:nvPr>
            <p:ph idx="1"/>
          </p:nvPr>
        </p:nvSpPr>
        <p:spPr>
          <a:xfrm>
            <a:off x="369516" y="1519823"/>
            <a:ext cx="6625009" cy="3764965"/>
          </a:xfrm>
          <a:prstGeom prst="rect">
            <a:avLst/>
          </a:prstGeom>
        </p:spPr>
        <p:txBody>
          <a:bodyPr/>
          <a:lstStyle>
            <a:lvl1pPr marL="224155" indent="-224155">
              <a:buClr>
                <a:srgbClr val="F68933"/>
              </a:buClr>
              <a:buSzPct val="125000"/>
              <a:defRPr>
                <a:latin typeface="Arial" panose="020B0604020202020204" pitchFamily="34" charset="0"/>
                <a:cs typeface="Arial" panose="020B0604020202020204" pitchFamily="34" charset="0"/>
              </a:defRPr>
            </a:lvl1pPr>
            <a:lvl2pPr marL="690880" indent="-241300">
              <a:buFontTx/>
              <a:buNone/>
              <a:defRPr>
                <a:latin typeface="Arial" panose="020B0604020202020204" pitchFamily="34" charset="0"/>
                <a:cs typeface="Arial" panose="020B0604020202020204" pitchFamily="34" charset="0"/>
              </a:defRPr>
            </a:lvl2pPr>
            <a:lvl3pPr marL="1138555" indent="-241300">
              <a:buSzPct val="125000"/>
              <a:buFontTx/>
              <a:buNone/>
              <a:defRPr>
                <a:latin typeface="Arial" panose="020B0604020202020204" pitchFamily="34" charset="0"/>
                <a:cs typeface="Arial" panose="020B0604020202020204" pitchFamily="34" charset="0"/>
              </a:defRPr>
            </a:lvl3pPr>
            <a:lvl4pPr marL="1339850" indent="-174625">
              <a:buSzPct val="125000"/>
              <a:buFontTx/>
              <a:buNone/>
              <a:defRPr>
                <a:latin typeface="Arial" panose="020B0604020202020204" pitchFamily="34" charset="0"/>
                <a:cs typeface="Arial" panose="020B0604020202020204" pitchFamily="34" charset="0"/>
              </a:defRPr>
            </a:lvl4pPr>
            <a:lvl5pPr marL="1703705" indent="-174625">
              <a:buSzPct val="125000"/>
              <a:buFontTx/>
              <a:buNone/>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B Black Text 2 Column">
    <p:spTree>
      <p:nvGrpSpPr>
        <p:cNvPr id="1" name=""/>
        <p:cNvGrpSpPr/>
        <p:nvPr/>
      </p:nvGrpSpPr>
      <p:grpSpPr>
        <a:xfrm>
          <a:off x="0" y="0"/>
          <a:ext cx="0" cy="0"/>
          <a:chOff x="0" y="0"/>
          <a:chExt cx="0" cy="0"/>
        </a:xfrm>
      </p:grpSpPr>
      <p:sp>
        <p:nvSpPr>
          <p:cNvPr id="5"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buClr>
                <a:schemeClr val="accent4"/>
              </a:buClr>
              <a:buSzPct val="125000"/>
              <a:defRPr sz="20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16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4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6"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buClr>
                <a:schemeClr val="accent4"/>
              </a:buClr>
              <a:buSzPct val="125000"/>
              <a:defRPr sz="20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16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4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8"/>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8"/>
            <p:cNvSpPr/>
            <p:nvPr userDrawn="1"/>
          </p:nvSpPr>
          <p:spPr bwMode="invGray">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9"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invGray">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invGray">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a:xfrm>
            <a:off x="370800" y="374400"/>
            <a:ext cx="8292188" cy="676800"/>
          </a:xfrm>
        </p:spPr>
        <p:txBody>
          <a:bodyPr/>
          <a:lstStyle/>
          <a:p>
            <a:r>
              <a:rPr lang="en-US" dirty="0"/>
              <a:t>Click to edit Master title style</a:t>
            </a:r>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0"/>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7" name="Picture 5" descr="\\eyestore\Home\ori.carmon\Re-Branding\logos new Mortar\Logo white.w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0"/>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B Black Spark Title Only">
    <p:spTree>
      <p:nvGrpSpPr>
        <p:cNvPr id="1" name=""/>
        <p:cNvGrpSpPr/>
        <p:nvPr/>
      </p:nvGrpSpPr>
      <p:grpSpPr>
        <a:xfrm>
          <a:off x="0" y="0"/>
          <a:ext cx="0" cy="0"/>
          <a:chOff x="0" y="0"/>
          <a:chExt cx="0" cy="0"/>
        </a:xfrm>
      </p:grpSpPr>
      <p:sp>
        <p:nvSpPr>
          <p:cNvPr id="6" name="Title 1"/>
          <p:cNvSpPr>
            <a:spLocks noGrp="1"/>
          </p:cNvSpPr>
          <p:nvPr>
            <p:ph type="title"/>
          </p:nvPr>
        </p:nvSpPr>
        <p:spPr>
          <a:xfrm>
            <a:off x="369517" y="610916"/>
            <a:ext cx="8566521" cy="806721"/>
          </a:xfrm>
          <a:prstGeom prst="rect">
            <a:avLst/>
          </a:prstGeom>
        </p:spPr>
        <p:txBody>
          <a:bodyPr/>
          <a:lstStyle>
            <a:lvl1pPr>
              <a:defRPr>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0"/>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EB Black Text">
    <p:spTree>
      <p:nvGrpSpPr>
        <p:cNvPr id="1" name=""/>
        <p:cNvGrpSpPr/>
        <p:nvPr/>
      </p:nvGrpSpPr>
      <p:grpSpPr>
        <a:xfrm>
          <a:off x="0" y="0"/>
          <a:ext cx="0" cy="0"/>
          <a:chOff x="0" y="0"/>
          <a:chExt cx="0" cy="0"/>
        </a:xfrm>
      </p:grpSpPr>
      <p:sp>
        <p:nvSpPr>
          <p:cNvPr id="4" name="Rectangle 9"/>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marR="0" indent="0" algn="l" defTabSz="914400" rtl="0" eaLnBrk="1" fontAlgn="auto" latinLnBrk="0" hangingPunct="1">
              <a:lnSpc>
                <a:spcPct val="100000"/>
              </a:lnSpc>
              <a:spcBef>
                <a:spcPts val="600"/>
              </a:spcBef>
              <a:spcAft>
                <a:spcPts val="1800"/>
              </a:spcAft>
              <a:buClr>
                <a:srgbClr val="F18B1E"/>
              </a:buClr>
              <a:buSzPct val="125000"/>
              <a:buFontTx/>
              <a:buNone/>
              <a:defRPr sz="2000">
                <a:solidFill>
                  <a:srgbClr val="515151"/>
                </a:solidFill>
              </a:defRPr>
            </a:lvl2pPr>
            <a:lvl3pPr marL="1828800" indent="-45275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 Second level Second level Second level Second level </a:t>
            </a:r>
          </a:p>
          <a:p>
            <a:pPr lvl="1"/>
            <a:endParaRPr lang="en-US" dirty="0"/>
          </a:p>
          <a:p>
            <a:pPr lvl="1"/>
            <a:endParaRPr lang="en-US" dirty="0"/>
          </a:p>
          <a:p>
            <a:pPr lvl="1"/>
            <a:endParaRPr lang="en-US" dirty="0"/>
          </a:p>
          <a:p>
            <a:pPr lvl="1"/>
            <a:r>
              <a:rPr lang="en-US" dirty="0"/>
              <a:t> </a:t>
            </a:r>
          </a:p>
          <a:p>
            <a:pPr lvl="2"/>
            <a:r>
              <a:rPr lang="en-US" dirty="0"/>
              <a:t>Third level</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3" name="图片 22"/>
          <p:cNvPicPr>
            <a:picLocks noChangeAspect="1"/>
          </p:cNvPicPr>
          <p:nvPr userDrawn="1"/>
        </p:nvPicPr>
        <p:blipFill>
          <a:blip r:embed="rId2"/>
          <a:stretch>
            <a:fillRect/>
          </a:stretch>
        </p:blipFill>
        <p:spPr>
          <a:xfrm>
            <a:off x="0" y="0"/>
            <a:ext cx="9144000" cy="6857999"/>
          </a:xfrm>
          <a:prstGeom prst="rect">
            <a:avLst/>
          </a:prstGeom>
        </p:spPr>
      </p:pic>
      <p:sp>
        <p:nvSpPr>
          <p:cNvPr id="24" name="矩形 23"/>
          <p:cNvSpPr/>
          <p:nvPr userDrawn="1"/>
        </p:nvSpPr>
        <p:spPr>
          <a:xfrm>
            <a:off x="0" y="0"/>
            <a:ext cx="9144000" cy="6857999"/>
          </a:xfrm>
          <a:prstGeom prst="rect">
            <a:avLst/>
          </a:prstGeom>
          <a:solidFill>
            <a:schemeClr val="bg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B Black Spark Blank">
    <p:spTree>
      <p:nvGrpSpPr>
        <p:cNvPr id="1" name=""/>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a:xfrm>
            <a:off x="370800" y="374400"/>
            <a:ext cx="8292188" cy="676800"/>
          </a:xfrm>
        </p:spPr>
        <p:txBody>
          <a:bodyPr/>
          <a:lstStyle/>
          <a:p>
            <a:r>
              <a:rPr lang="en-US" dirty="0"/>
              <a:t>Click to edit Master title style</a:t>
            </a:r>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6"/>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5"/>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spcBef>
                <a:spcPts val="1200"/>
              </a:spcBef>
              <a:buClr>
                <a:srgbClr val="F18B1E"/>
              </a:buClr>
              <a:defRPr/>
            </a:lvl1pPr>
            <a:lvl2pPr marL="538480" indent="0">
              <a:spcBef>
                <a:spcPts val="400"/>
              </a:spcBef>
              <a:buClr>
                <a:srgbClr val="F18B1E"/>
              </a:buClr>
              <a:defRPr/>
            </a:lvl2pPr>
            <a:lvl3pPr>
              <a:buClr>
                <a:srgbClr val="F18B1E"/>
              </a:buClr>
              <a:defRPr/>
            </a:lvl3pPr>
            <a:lvl4pPr>
              <a:buClr>
                <a:srgbClr val="F18B1E"/>
              </a:buClr>
              <a:defRPr/>
            </a:lvl4pPr>
            <a:lvl5pPr>
              <a:buClr>
                <a:srgbClr val="F18B1E"/>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0800" y="1216800"/>
            <a:ext cx="4113518" cy="4920953"/>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60934" y="1229326"/>
            <a:ext cx="4038600" cy="4920953"/>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82044" y="1221963"/>
            <a:ext cx="4114800" cy="639762"/>
          </a:xfrm>
        </p:spPr>
        <p:txBody>
          <a:bodyPr/>
          <a:lstStyle>
            <a:lvl1pPr marL="0" indent="0">
              <a:buNone/>
              <a:defRPr sz="2000" b="1">
                <a:solidFill>
                  <a:srgbClr val="99A28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82044" y="1861725"/>
            <a:ext cx="4102274" cy="4263502"/>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70285" y="1221963"/>
            <a:ext cx="4041775" cy="639762"/>
          </a:xfrm>
        </p:spPr>
        <p:txBody>
          <a:bodyPr/>
          <a:lstStyle>
            <a:lvl1pPr marL="0" indent="0">
              <a:buNone/>
              <a:defRPr sz="2000" b="1">
                <a:solidFill>
                  <a:srgbClr val="99A28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770285" y="1861725"/>
            <a:ext cx="4041775" cy="4276028"/>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blank)">
    <p:spTree>
      <p:nvGrpSpPr>
        <p:cNvPr id="1" name=""/>
        <p:cNvGrpSpPr/>
        <p:nvPr/>
      </p:nvGrpSpPr>
      <p:grpSpPr>
        <a:xfrm>
          <a:off x="0" y="0"/>
          <a:ext cx="0" cy="0"/>
          <a:chOff x="0" y="0"/>
          <a:chExt cx="0" cy="0"/>
        </a:xfrm>
      </p:grpSpPr>
      <p:sp>
        <p:nvSpPr>
          <p:cNvPr id="3" name="Rectangle 14"/>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21" descr="Bottom-wave-for-dean.png"/>
          <p:cNvPicPr>
            <a:picLocks noChangeAspect="1"/>
          </p:cNvPicPr>
          <p:nvPr userDrawn="1"/>
        </p:nvPicPr>
        <p:blipFill>
          <a:blip r:embed="rId2">
            <a:lum bright="-86000" contrast="5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3" descr="top-wave-for-Dean.png"/>
          <p:cNvPicPr>
            <a:picLocks noChangeAspect="1"/>
          </p:cNvPicPr>
          <p:nvPr userDrawn="1"/>
        </p:nvPicPr>
        <p:blipFill>
          <a:blip r:embed="rId3">
            <a:lum bright="-8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4"/>
          <p:cNvSpPr/>
          <p:nvPr userDrawn="1"/>
        </p:nvSpPr>
        <p:spPr>
          <a:xfrm>
            <a:off x="0" y="315913"/>
            <a:ext cx="9144000" cy="762000"/>
          </a:xfrm>
          <a:prstGeom prst="rect">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cxnSp>
        <p:nvCxnSpPr>
          <p:cNvPr id="7" name="Straight Connector 25"/>
          <p:cNvCxnSpPr/>
          <p:nvPr userDrawn="1"/>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Rectangle 28"/>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p>
            <a:r>
              <a:rPr lang="en-US" dirty="0"/>
              <a:t>Click to edit Master title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4"/>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3" name="Picture 21" descr="Bottom-wave-for-dean.png"/>
          <p:cNvPicPr>
            <a:picLocks noChangeAspect="1"/>
          </p:cNvPicPr>
          <p:nvPr userDrawn="1"/>
        </p:nvPicPr>
        <p:blipFill>
          <a:blip r:embed="rId2">
            <a:lum bright="-86000" contrast="5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3" descr="top-wave-for-Dean.png"/>
          <p:cNvPicPr>
            <a:picLocks noChangeAspect="1"/>
          </p:cNvPicPr>
          <p:nvPr userDrawn="1"/>
        </p:nvPicPr>
        <p:blipFill>
          <a:blip r:embed="rId3">
            <a:lum bright="-8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24"/>
          <p:cNvCxnSpPr/>
          <p:nvPr userDrawn="1"/>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B Black Spark Picture Bumper">
    <p:spTree>
      <p:nvGrpSpPr>
        <p:cNvPr id="1" name=""/>
        <p:cNvGrpSpPr/>
        <p:nvPr/>
      </p:nvGrpSpPr>
      <p:grpSpPr>
        <a:xfrm>
          <a:off x="0" y="0"/>
          <a:ext cx="0" cy="0"/>
          <a:chOff x="0" y="0"/>
          <a:chExt cx="0" cy="0"/>
        </a:xfrm>
      </p:grpSpPr>
      <p:sp>
        <p:nvSpPr>
          <p:cNvPr id="8" name="Title 1"/>
          <p:cNvSpPr>
            <a:spLocks noGrp="1"/>
          </p:cNvSpPr>
          <p:nvPr>
            <p:ph type="title"/>
          </p:nvPr>
        </p:nvSpPr>
        <p:spPr>
          <a:xfrm>
            <a:off x="2644058" y="1092896"/>
            <a:ext cx="6211017" cy="896242"/>
          </a:xfrm>
          <a:prstGeom prst="rect">
            <a:avLst/>
          </a:prstGeom>
        </p:spPr>
        <p:txBody>
          <a:bodyPr anchor="ctr" anchorCtr="0"/>
          <a:lstStyle>
            <a:lvl1pPr algn="l">
              <a:defRPr sz="3600" b="0" baseline="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9" name="Picture Placeholder 2"/>
          <p:cNvSpPr>
            <a:spLocks noGrp="1"/>
          </p:cNvSpPr>
          <p:nvPr>
            <p:ph type="pic" idx="1"/>
          </p:nvPr>
        </p:nvSpPr>
        <p:spPr>
          <a:xfrm>
            <a:off x="2776538" y="1909762"/>
            <a:ext cx="5866420" cy="240506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10" name="Text Placeholder 3"/>
          <p:cNvSpPr>
            <a:spLocks noGrp="1"/>
          </p:cNvSpPr>
          <p:nvPr>
            <p:ph type="body" sz="half" idx="2"/>
          </p:nvPr>
        </p:nvSpPr>
        <p:spPr>
          <a:xfrm>
            <a:off x="2676141" y="4519478"/>
            <a:ext cx="6178933" cy="614497"/>
          </a:xfrm>
          <a:prstGeom prst="rect">
            <a:avLst/>
          </a:prstGeom>
        </p:spPr>
        <p:txBody>
          <a:bodyPr/>
          <a:lstStyle>
            <a:lvl1pPr marL="224155" indent="-224155">
              <a:buClr>
                <a:srgbClr val="F68933"/>
              </a:buClr>
              <a:buFont typeface="Arial" panose="020B0604020202020204" pitchFamily="34" charset="0"/>
              <a:buChar char="•"/>
              <a:defRPr lang="en-US" sz="200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3" name="Content Placeholder 2"/>
          <p:cNvSpPr>
            <a:spLocks noGrp="1"/>
          </p:cNvSpPr>
          <p:nvPr>
            <p:ph idx="1"/>
          </p:nvPr>
        </p:nvSpPr>
        <p:spPr>
          <a:xfrm>
            <a:off x="370800" y="1216799"/>
            <a:ext cx="8223337" cy="3054575"/>
          </a:xfrm>
        </p:spPr>
        <p:txBody>
          <a:bodyPr/>
          <a:lstStyle>
            <a:lvl1pPr>
              <a:defRPr sz="2000"/>
            </a:lvl1pPr>
            <a:lvl2pPr>
              <a:defRPr sz="16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70800" y="4321479"/>
            <a:ext cx="8260915" cy="1804684"/>
          </a:xfrm>
        </p:spPr>
        <p:txBody>
          <a:bodyPr/>
          <a:lstStyle>
            <a:lvl1pPr marL="263525" indent="-263525">
              <a:buFont typeface="Arial" panose="020B0604020202020204" pitchFamily="34" charset="0"/>
              <a:buChar char="•"/>
              <a:defRPr sz="2000"/>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70800" y="1216800"/>
            <a:ext cx="4122976" cy="49008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63370" y="1216800"/>
            <a:ext cx="4017376" cy="49258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370799" y="374400"/>
            <a:ext cx="8460049" cy="676800"/>
          </a:xfrm>
        </p:spPr>
        <p:txBody>
          <a:bodyPr/>
          <a:lstStyle/>
          <a:p>
            <a:r>
              <a:rPr lang="en-US" dirty="0"/>
              <a:t>Click to edit Master title style</a:t>
            </a:r>
            <a:endParaRPr lang="en-GB"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70799" y="374400"/>
            <a:ext cx="8510153" cy="676800"/>
          </a:xfrm>
        </p:spPr>
        <p:txBody>
          <a:bodyPr/>
          <a:lstStyle/>
          <a:p>
            <a:r>
              <a:rPr lang="en-US"/>
              <a:t>Click to edit Master title style</a:t>
            </a:r>
            <a:endParaRPr lang="en-GB"/>
          </a:p>
        </p:txBody>
      </p:sp>
      <p:sp>
        <p:nvSpPr>
          <p:cNvPr id="3" name="Content Placeholder 2"/>
          <p:cNvSpPr>
            <a:spLocks noGrp="1"/>
          </p:cNvSpPr>
          <p:nvPr>
            <p:ph sz="half" idx="1"/>
          </p:nvPr>
        </p:nvSpPr>
        <p:spPr>
          <a:xfrm>
            <a:off x="370800" y="1216800"/>
            <a:ext cx="4213726" cy="4946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quarter" idx="2"/>
          </p:nvPr>
        </p:nvSpPr>
        <p:spPr>
          <a:xfrm>
            <a:off x="4762800" y="1224419"/>
            <a:ext cx="3898900" cy="303442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4"/>
          <p:cNvSpPr>
            <a:spLocks noGrp="1"/>
          </p:cNvSpPr>
          <p:nvPr>
            <p:ph sz="quarter" idx="3"/>
          </p:nvPr>
        </p:nvSpPr>
        <p:spPr>
          <a:xfrm>
            <a:off x="4762800" y="4287230"/>
            <a:ext cx="3898900" cy="18755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70800" y="374400"/>
            <a:ext cx="8229600" cy="676800"/>
          </a:xfrm>
        </p:spPr>
        <p:txBody>
          <a:bodyPr/>
          <a:lstStyle/>
          <a:p>
            <a:r>
              <a:rPr lang="en-US" dirty="0"/>
              <a:t>Click to edit Master title style</a:t>
            </a:r>
            <a:endParaRPr lang="en-GB" dirty="0"/>
          </a:p>
        </p:txBody>
      </p:sp>
      <p:sp>
        <p:nvSpPr>
          <p:cNvPr id="3" name="Chart Placeholder 2"/>
          <p:cNvSpPr>
            <a:spLocks noGrp="1"/>
          </p:cNvSpPr>
          <p:nvPr>
            <p:ph type="chart" idx="1"/>
          </p:nvPr>
        </p:nvSpPr>
        <p:spPr>
          <a:xfrm>
            <a:off x="370800" y="1216800"/>
            <a:ext cx="8229600" cy="3079627"/>
          </a:xfrm>
        </p:spPr>
        <p:txBody>
          <a:bodyPr/>
          <a:lstStyle/>
          <a:p>
            <a:pPr lvl="0"/>
            <a:endParaRPr lang="en-GB" noProof="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4058" y="1092896"/>
            <a:ext cx="5998901" cy="566738"/>
          </a:xfrm>
          <a:prstGeom prst="rect">
            <a:avLst/>
          </a:prstGeom>
        </p:spPr>
        <p:txBody>
          <a:bodyPr anchor="t"/>
          <a:lstStyle>
            <a:lvl1pPr algn="l">
              <a:defRPr sz="3200" b="0">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Picture Placeholder 2"/>
          <p:cNvSpPr>
            <a:spLocks noGrp="1"/>
          </p:cNvSpPr>
          <p:nvPr>
            <p:ph type="pic" idx="1"/>
          </p:nvPr>
        </p:nvSpPr>
        <p:spPr>
          <a:xfrm>
            <a:off x="2731739" y="1816274"/>
            <a:ext cx="5911219" cy="2430050"/>
          </a:xfrm>
          <a:prstGeom prst="rect">
            <a:avLst/>
          </a:prstGeom>
        </p:spPr>
        <p:txBody>
          <a:bodyPr/>
          <a:lstStyle>
            <a:lvl1pPr marL="0" indent="0">
              <a:buNone/>
              <a:defRPr sz="3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644058" y="4359058"/>
            <a:ext cx="5486400" cy="1725460"/>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noProof="0"/>
              <a:t>Click to edit Master title style</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p:txBody>
          <a:bodyPr/>
          <a:lstStyle/>
          <a:p>
            <a:r>
              <a:rPr lang="en-US" noProof="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a:xfrm>
            <a:off x="370800" y="374400"/>
            <a:ext cx="8292188" cy="676800"/>
          </a:xfrm>
        </p:spPr>
        <p:txBody>
          <a:bodyPr/>
          <a:lstStyle/>
          <a:p>
            <a:r>
              <a:rPr lang="en-US" noProof="0"/>
              <a:t>Click to edit Master title style</a:t>
            </a:r>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6"/>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0.xml"/><Relationship Id="rId7" Type="http://schemas.openxmlformats.org/officeDocument/2006/relationships/image" Target="../media/image4.pn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10.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5.xml"/><Relationship Id="rId7" Type="http://schemas.openxmlformats.org/officeDocument/2006/relationships/image" Target="../media/image4.pn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theme" Target="../theme/theme11.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0.xml"/><Relationship Id="rId7" Type="http://schemas.openxmlformats.org/officeDocument/2006/relationships/image" Target="../media/image4.pn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theme" Target="../theme/theme12.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5.xml"/><Relationship Id="rId7" Type="http://schemas.openxmlformats.org/officeDocument/2006/relationships/image" Target="../media/image4.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13.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4" Type="http://schemas.openxmlformats.org/officeDocument/2006/relationships/image" Target="../media/image1.jpeg"/></Relationships>
</file>

<file path=ppt/slideMasters/_rels/slideMaster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62.xml"/><Relationship Id="rId7" Type="http://schemas.openxmlformats.org/officeDocument/2006/relationships/image" Target="../media/image11.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theme" Target="../theme/theme15.xml"/><Relationship Id="rId5" Type="http://schemas.openxmlformats.org/officeDocument/2006/relationships/slideLayout" Target="../slideLayouts/slideLayout64.xml"/><Relationship Id="rId4" Type="http://schemas.openxmlformats.org/officeDocument/2006/relationships/slideLayout" Target="../slideLayouts/slideLayout63.xml"/></Relationships>
</file>

<file path=ppt/slideMasters/_rels/slideMaster16.xml.rels><?xml version="1.0" encoding="UTF-8" standalone="yes"?>
<Relationships xmlns="http://schemas.openxmlformats.org/package/2006/relationships"><Relationship Id="rId8" Type="http://schemas.openxmlformats.org/officeDocument/2006/relationships/theme" Target="../theme/theme16.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10" Type="http://schemas.openxmlformats.org/officeDocument/2006/relationships/image" Target="../media/image9.png"/><Relationship Id="rId4" Type="http://schemas.openxmlformats.org/officeDocument/2006/relationships/slideLayout" Target="../slideLayouts/slideLayout68.xml"/><Relationship Id="rId9" Type="http://schemas.openxmlformats.org/officeDocument/2006/relationships/image" Target="../media/image8.png"/></Relationships>
</file>

<file path=ppt/slideMasters/_rels/slideMaster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4.xml"/><Relationship Id="rId7" Type="http://schemas.openxmlformats.org/officeDocument/2006/relationships/theme" Target="../theme/theme17.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5" Type="http://schemas.openxmlformats.org/officeDocument/2006/relationships/slideLayout" Target="../slideLayouts/slideLayout76.xml"/><Relationship Id="rId4" Type="http://schemas.openxmlformats.org/officeDocument/2006/relationships/slideLayout" Target="../slideLayouts/slideLayout75.xml"/><Relationship Id="rId9" Type="http://schemas.openxmlformats.org/officeDocument/2006/relationships/image" Target="../media/image9.png"/></Relationships>
</file>

<file path=ppt/slideMasters/_rels/slideMaster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80.xml"/><Relationship Id="rId7" Type="http://schemas.openxmlformats.org/officeDocument/2006/relationships/theme" Target="../theme/theme1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9" Type="http://schemas.openxmlformats.org/officeDocument/2006/relationships/image" Target="../media/image9.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image" Target="../media/image4.png"/><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19.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97.xml"/><Relationship Id="rId7" Type="http://schemas.openxmlformats.org/officeDocument/2006/relationships/theme" Target="../theme/theme20.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4" Type="http://schemas.openxmlformats.org/officeDocument/2006/relationships/slideLayout" Target="../slideLayouts/slideLayout98.xml"/><Relationship Id="rId9"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3.jpeg"/><Relationship Id="rId5" Type="http://schemas.openxmlformats.org/officeDocument/2006/relationships/theme" Target="../theme/theme3.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5.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theme" Target="../theme/theme4.xml"/><Relationship Id="rId4"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6.xml"/><Relationship Id="rId7" Type="http://schemas.openxmlformats.org/officeDocument/2006/relationships/image" Target="../media/image4.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5.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image" Target="../media/image1.jpe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4.xml"/><Relationship Id="rId7" Type="http://schemas.openxmlformats.org/officeDocument/2006/relationships/theme" Target="../theme/theme7.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image" Target="../media/image9.png"/></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0.xml"/><Relationship Id="rId7" Type="http://schemas.openxmlformats.org/officeDocument/2006/relationships/image" Target="../media/image4.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8.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5.xml"/><Relationship Id="rId7" Type="http://schemas.openxmlformats.org/officeDocument/2006/relationships/image" Target="../media/image4.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9.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 descr="EB_home_backgroun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1439863"/>
            <a:ext cx="9144000" cy="28067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5" name="Rectangle 14"/>
          <p:cNvSpPr/>
          <p:nvPr/>
        </p:nvSpPr>
        <p:spPr>
          <a:xfrm>
            <a:off x="0" y="0"/>
            <a:ext cx="9144000" cy="143986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6" name="Rectangle 15"/>
          <p:cNvSpPr/>
          <p:nvPr/>
        </p:nvSpPr>
        <p:spPr>
          <a:xfrm>
            <a:off x="0" y="4235450"/>
            <a:ext cx="9144000" cy="262255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030"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0243"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24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1267"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270"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2291"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294"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3315"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318"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338" name="Picture 7" descr="EB_home_background.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1439863"/>
            <a:ext cx="9144000" cy="28067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5" name="Rectangle 14"/>
          <p:cNvSpPr/>
          <p:nvPr/>
        </p:nvSpPr>
        <p:spPr>
          <a:xfrm>
            <a:off x="0" y="0"/>
            <a:ext cx="9144000" cy="143986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6" name="Rectangle 15"/>
          <p:cNvSpPr/>
          <p:nvPr/>
        </p:nvSpPr>
        <p:spPr>
          <a:xfrm>
            <a:off x="0" y="4235450"/>
            <a:ext cx="9144000" cy="262255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4342"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800">
                <a:solidFill>
                  <a:srgbClr val="7F7F7F"/>
                </a:solidFill>
              </a:rPr>
              <a:t>http://www.1ppt.com</a:t>
            </a:r>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bwMode="invGray">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5363" name="Picture 18" descr="Bottom-wave-for-dea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invGray">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19" descr="top-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invGray">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6387" name="Picture 7" descr="Bottom-wave-for-dea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8" descr="top-wave-for-Dean.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390"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16392"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7411" name="Picture 7" descr="Bottom-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8" descr="top-wave-for-Dea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414"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17415"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8435" name="Picture 7" descr="Bottom-wave-for-dean.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8" descr="top-wave-for-Dea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438"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18439"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p>
        </p:txBody>
      </p:sp>
    </p:spTree>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9459" name="Picture 16" descr="Bottom-wave-for-dean.png"/>
          <p:cNvPicPr>
            <a:picLocks noChangeAspect="1"/>
          </p:cNvPicPr>
          <p:nvPr/>
        </p:nvPicPr>
        <p:blipFill>
          <a:blip r:embed="rId13">
            <a:lum bright="-86000" contrast="5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17" descr="top-wave-for-Dean.png"/>
          <p:cNvPicPr>
            <a:picLocks noChangeAspect="1"/>
          </p:cNvPicPr>
          <p:nvPr/>
        </p:nvPicPr>
        <p:blipFill>
          <a:blip r:embed="rId14">
            <a:lum bright="-8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a:xfrm>
            <a:off x="0" y="315913"/>
            <a:ext cx="9144000" cy="762000"/>
          </a:xfrm>
          <a:prstGeom prst="rect">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0" name="Rectangle 19"/>
          <p:cNvSpPr/>
          <p:nvPr/>
        </p:nvSpPr>
        <p:spPr>
          <a:xfrm>
            <a:off x="0" y="4267201"/>
            <a:ext cx="9144000" cy="1751462"/>
          </a:xfrm>
          <a:prstGeom prst="rect">
            <a:avLst/>
          </a:prstGeom>
          <a:gradFill>
            <a:gsLst>
              <a:gs pos="95000">
                <a:schemeClr val="bg1">
                  <a:alpha val="1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cxnSp>
        <p:nvCxnSpPr>
          <p:cNvPr id="21" name="Straight Connector 20"/>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946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ea typeface="宋体" panose="02010600030101010101" pitchFamily="2" charset="-122"/>
            </a:endParaRPr>
          </a:p>
        </p:txBody>
      </p:sp>
      <p:sp>
        <p:nvSpPr>
          <p:cNvPr id="19467" name="Rectangle 2"/>
          <p:cNvSpPr>
            <a:spLocks noGrp="1" noChangeArrowheads="1"/>
          </p:cNvSpPr>
          <p:nvPr>
            <p:ph type="title"/>
          </p:nvPr>
        </p:nvSpPr>
        <p:spPr bwMode="auto">
          <a:xfrm>
            <a:off x="371475" y="374650"/>
            <a:ext cx="85439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p>
        </p:txBody>
      </p:sp>
      <p:sp>
        <p:nvSpPr>
          <p:cNvPr id="19468" name="Rectangle 3"/>
          <p:cNvSpPr>
            <a:spLocks noGrp="1" noChangeArrowheads="1"/>
          </p:cNvSpPr>
          <p:nvPr>
            <p:ph type="body" idx="1"/>
          </p:nvPr>
        </p:nvSpPr>
        <p:spPr bwMode="auto">
          <a:xfrm>
            <a:off x="371475" y="1216025"/>
            <a:ext cx="8547100"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ts val="1200"/>
        </a:spcBef>
        <a:spcAft>
          <a:spcPct val="0"/>
        </a:spcAft>
        <a:buClr>
          <a:srgbClr val="F18B1E"/>
        </a:buClr>
        <a:buSzPct val="125000"/>
        <a:buFont typeface="Arial" panose="020B0604020202020204" pitchFamily="34" charset="0"/>
        <a:buChar char="•"/>
        <a:defRPr lang="en-US" sz="2000" kern="1200">
          <a:solidFill>
            <a:schemeClr val="bg1"/>
          </a:solidFill>
          <a:latin typeface="+mj-lt"/>
          <a:ea typeface="+mn-ea"/>
          <a:cs typeface="Arial" panose="020B0604020202020204" pitchFamily="34" charset="0"/>
        </a:defRPr>
      </a:lvl1pPr>
      <a:lvl2pPr marL="538480" indent="-81280" algn="l" rtl="0" eaLnBrk="0" fontAlgn="base" hangingPunct="0">
        <a:spcBef>
          <a:spcPts val="400"/>
        </a:spcBef>
        <a:spcAft>
          <a:spcPct val="0"/>
        </a:spcAft>
        <a:buClr>
          <a:srgbClr val="F18B1E"/>
        </a:buClr>
        <a:buSzPct val="125000"/>
        <a:buFont typeface="Arial" panose="020B0604020202020204" pitchFamily="34" charset="0"/>
        <a:buChar char="–"/>
        <a:defRPr lang="en-US" sz="1600" kern="1200">
          <a:solidFill>
            <a:srgbClr val="BFBFBF"/>
          </a:solidFill>
          <a:latin typeface="+mj-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Font typeface="Arial" panose="020B0604020202020204" pitchFamily="34" charset="0"/>
        <a:buChar char="•"/>
        <a:defRPr lang="en-US" sz="1400" kern="1200">
          <a:solidFill>
            <a:schemeClr val="bg1"/>
          </a:solidFill>
          <a:latin typeface="+mj-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Font typeface="Arial" panose="020B0604020202020204" pitchFamily="34" charset="0"/>
        <a:buChar char="•"/>
        <a:defRPr lang="en-US" sz="1400" kern="1200">
          <a:solidFill>
            <a:schemeClr val="bg1"/>
          </a:solidFill>
          <a:latin typeface="+mj-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Font typeface="Arial" panose="020B0604020202020204" pitchFamily="34" charset="0"/>
        <a:buChar char="•"/>
        <a:defRPr lang="en-GB" sz="1400" kern="1200">
          <a:solidFill>
            <a:schemeClr val="bg1"/>
          </a:solidFill>
          <a:latin typeface="+mj-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4" descr="\\eyestore\Home\ori.carmon\Re-Branding\Presentation\pres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rtl="0" eaLnBrk="0" fontAlgn="base" hangingPunct="0">
        <a:spcBef>
          <a:spcPct val="0"/>
        </a:spcBef>
        <a:spcAft>
          <a:spcPct val="0"/>
        </a:spcAft>
        <a:defRPr sz="3600" kern="1200">
          <a:solidFill>
            <a:srgbClr val="595959"/>
          </a:solidFill>
          <a:latin typeface="HelveticaNeueLT Std Lt"/>
          <a:ea typeface="+mj-ea"/>
          <a:cs typeface="+mj-cs"/>
        </a:defRPr>
      </a:lvl1pPr>
      <a:lvl2pPr algn="l" rtl="0" eaLnBrk="0" fontAlgn="base" hangingPunct="0">
        <a:spcBef>
          <a:spcPct val="0"/>
        </a:spcBef>
        <a:spcAft>
          <a:spcPct val="0"/>
        </a:spcAft>
        <a:defRPr sz="3600">
          <a:solidFill>
            <a:srgbClr val="595959"/>
          </a:solidFill>
          <a:latin typeface="HelveticaNeueLT Std Lt"/>
        </a:defRPr>
      </a:lvl2pPr>
      <a:lvl3pPr algn="l" rtl="0" eaLnBrk="0" fontAlgn="base" hangingPunct="0">
        <a:spcBef>
          <a:spcPct val="0"/>
        </a:spcBef>
        <a:spcAft>
          <a:spcPct val="0"/>
        </a:spcAft>
        <a:defRPr sz="3600">
          <a:solidFill>
            <a:srgbClr val="595959"/>
          </a:solidFill>
          <a:latin typeface="HelveticaNeueLT Std Lt"/>
        </a:defRPr>
      </a:lvl3pPr>
      <a:lvl4pPr algn="l" rtl="0" eaLnBrk="0" fontAlgn="base" hangingPunct="0">
        <a:spcBef>
          <a:spcPct val="0"/>
        </a:spcBef>
        <a:spcAft>
          <a:spcPct val="0"/>
        </a:spcAft>
        <a:defRPr sz="3600">
          <a:solidFill>
            <a:srgbClr val="595959"/>
          </a:solidFill>
          <a:latin typeface="HelveticaNeueLT Std Lt"/>
        </a:defRPr>
      </a:lvl4pPr>
      <a:lvl5pPr algn="l" rtl="0" eaLnBrk="0" fontAlgn="base" hangingPunct="0">
        <a:spcBef>
          <a:spcPct val="0"/>
        </a:spcBef>
        <a:spcAft>
          <a:spcPct val="0"/>
        </a:spcAft>
        <a:defRPr sz="3600">
          <a:solidFill>
            <a:srgbClr val="595959"/>
          </a:solidFill>
          <a:latin typeface="HelveticaNeueLT Std Lt"/>
        </a:defRPr>
      </a:lvl5pPr>
      <a:lvl6pPr marL="457200" algn="l" rtl="0" fontAlgn="base">
        <a:spcBef>
          <a:spcPct val="0"/>
        </a:spcBef>
        <a:spcAft>
          <a:spcPct val="0"/>
        </a:spcAft>
        <a:defRPr sz="3600">
          <a:solidFill>
            <a:srgbClr val="595959"/>
          </a:solidFill>
          <a:latin typeface="HelveticaNeueLT Std Lt"/>
        </a:defRPr>
      </a:lvl6pPr>
      <a:lvl7pPr marL="914400" algn="l" rtl="0" fontAlgn="base">
        <a:spcBef>
          <a:spcPct val="0"/>
        </a:spcBef>
        <a:spcAft>
          <a:spcPct val="0"/>
        </a:spcAft>
        <a:defRPr sz="3600">
          <a:solidFill>
            <a:srgbClr val="595959"/>
          </a:solidFill>
          <a:latin typeface="HelveticaNeueLT Std Lt"/>
        </a:defRPr>
      </a:lvl7pPr>
      <a:lvl8pPr marL="1371600" algn="l" rtl="0" fontAlgn="base">
        <a:spcBef>
          <a:spcPct val="0"/>
        </a:spcBef>
        <a:spcAft>
          <a:spcPct val="0"/>
        </a:spcAft>
        <a:defRPr sz="3600">
          <a:solidFill>
            <a:srgbClr val="595959"/>
          </a:solidFill>
          <a:latin typeface="HelveticaNeueLT Std Lt"/>
        </a:defRPr>
      </a:lvl8pPr>
      <a:lvl9pPr marL="1828800" algn="l" rtl="0" fontAlgn="base">
        <a:spcBef>
          <a:spcPct val="0"/>
        </a:spcBef>
        <a:spcAft>
          <a:spcPct val="0"/>
        </a:spcAft>
        <a:defRPr sz="3600">
          <a:solidFill>
            <a:srgbClr val="595959"/>
          </a:solidFill>
          <a:latin typeface="HelveticaNeueLT Std Lt"/>
        </a:defRPr>
      </a:lvl9pPr>
    </p:titleStyle>
    <p:bodyStyle>
      <a:lvl1pPr marL="263525" indent="-263525" algn="l" rtl="0" eaLnBrk="0" fontAlgn="base" hangingPunct="0">
        <a:spcBef>
          <a:spcPts val="1200"/>
        </a:spcBef>
        <a:spcAft>
          <a:spcPts val="600"/>
        </a:spcAft>
        <a:buClr>
          <a:srgbClr val="595959"/>
        </a:buClr>
        <a:buFont typeface="Arial" panose="020B0604020202020204" pitchFamily="34" charset="0"/>
        <a:buChar char="•"/>
        <a:defRPr sz="2000" kern="1200">
          <a:solidFill>
            <a:schemeClr val="bg1"/>
          </a:solidFill>
          <a:latin typeface="HelveticaNeueLT Std Lt"/>
          <a:ea typeface="+mn-ea"/>
          <a:cs typeface="+mn-cs"/>
        </a:defRPr>
      </a:lvl1pPr>
      <a:lvl2pPr marL="802005" indent="-263525" algn="l" rtl="0" eaLnBrk="0" fontAlgn="base" hangingPunct="0">
        <a:spcBef>
          <a:spcPct val="0"/>
        </a:spcBef>
        <a:spcAft>
          <a:spcPct val="0"/>
        </a:spcAft>
        <a:buClr>
          <a:srgbClr val="595959"/>
        </a:buClr>
        <a:buFont typeface="Arial" panose="020B0604020202020204" pitchFamily="34" charset="0"/>
        <a:buChar char="–"/>
        <a:defRPr sz="1600" kern="1200">
          <a:solidFill>
            <a:schemeClr val="bg1"/>
          </a:solidFill>
          <a:latin typeface="HelveticaNeueLT Std Lt"/>
          <a:ea typeface="+mn-ea"/>
          <a:cs typeface="+mn-cs"/>
        </a:defRPr>
      </a:lvl2pPr>
      <a:lvl3pPr marL="11430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3pPr>
      <a:lvl4pPr marL="16002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4pPr>
      <a:lvl5pPr marL="20574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20483" name="Picture 7" descr="Bottom-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8" descr="top-wave-for-Dea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48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20487"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a:t>Click to edit Master title style</a:t>
            </a:r>
          </a:p>
        </p:txBody>
      </p:sp>
    </p:spTree>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4" descr="\\eyestore\Home\ori.carmon\Re-Branding\Presentation\pres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56700"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Lst>
  <p:txStyles>
    <p:titleStyle>
      <a:lvl1pPr algn="l" rtl="0" eaLnBrk="0" fontAlgn="base" hangingPunct="0">
        <a:spcBef>
          <a:spcPct val="0"/>
        </a:spcBef>
        <a:spcAft>
          <a:spcPct val="0"/>
        </a:spcAft>
        <a:defRPr sz="3600" kern="1200">
          <a:solidFill>
            <a:srgbClr val="595959"/>
          </a:solidFill>
          <a:latin typeface="HelveticaNeueLT Std Lt"/>
          <a:ea typeface="+mj-ea"/>
          <a:cs typeface="+mj-cs"/>
        </a:defRPr>
      </a:lvl1pPr>
      <a:lvl2pPr algn="l" rtl="0" eaLnBrk="0" fontAlgn="base" hangingPunct="0">
        <a:spcBef>
          <a:spcPct val="0"/>
        </a:spcBef>
        <a:spcAft>
          <a:spcPct val="0"/>
        </a:spcAft>
        <a:defRPr sz="3600">
          <a:solidFill>
            <a:srgbClr val="595959"/>
          </a:solidFill>
          <a:latin typeface="HelveticaNeueLT Std Lt"/>
        </a:defRPr>
      </a:lvl2pPr>
      <a:lvl3pPr algn="l" rtl="0" eaLnBrk="0" fontAlgn="base" hangingPunct="0">
        <a:spcBef>
          <a:spcPct val="0"/>
        </a:spcBef>
        <a:spcAft>
          <a:spcPct val="0"/>
        </a:spcAft>
        <a:defRPr sz="3600">
          <a:solidFill>
            <a:srgbClr val="595959"/>
          </a:solidFill>
          <a:latin typeface="HelveticaNeueLT Std Lt"/>
        </a:defRPr>
      </a:lvl3pPr>
      <a:lvl4pPr algn="l" rtl="0" eaLnBrk="0" fontAlgn="base" hangingPunct="0">
        <a:spcBef>
          <a:spcPct val="0"/>
        </a:spcBef>
        <a:spcAft>
          <a:spcPct val="0"/>
        </a:spcAft>
        <a:defRPr sz="3600">
          <a:solidFill>
            <a:srgbClr val="595959"/>
          </a:solidFill>
          <a:latin typeface="HelveticaNeueLT Std Lt"/>
        </a:defRPr>
      </a:lvl4pPr>
      <a:lvl5pPr algn="l" rtl="0" eaLnBrk="0" fontAlgn="base" hangingPunct="0">
        <a:spcBef>
          <a:spcPct val="0"/>
        </a:spcBef>
        <a:spcAft>
          <a:spcPct val="0"/>
        </a:spcAft>
        <a:defRPr sz="3600">
          <a:solidFill>
            <a:srgbClr val="595959"/>
          </a:solidFill>
          <a:latin typeface="HelveticaNeueLT Std Lt"/>
        </a:defRPr>
      </a:lvl5pPr>
      <a:lvl6pPr marL="457200" algn="l" rtl="0" fontAlgn="base">
        <a:spcBef>
          <a:spcPct val="0"/>
        </a:spcBef>
        <a:spcAft>
          <a:spcPct val="0"/>
        </a:spcAft>
        <a:defRPr sz="3600">
          <a:solidFill>
            <a:srgbClr val="595959"/>
          </a:solidFill>
          <a:latin typeface="HelveticaNeueLT Std Lt"/>
        </a:defRPr>
      </a:lvl6pPr>
      <a:lvl7pPr marL="914400" algn="l" rtl="0" fontAlgn="base">
        <a:spcBef>
          <a:spcPct val="0"/>
        </a:spcBef>
        <a:spcAft>
          <a:spcPct val="0"/>
        </a:spcAft>
        <a:defRPr sz="3600">
          <a:solidFill>
            <a:srgbClr val="595959"/>
          </a:solidFill>
          <a:latin typeface="HelveticaNeueLT Std Lt"/>
        </a:defRPr>
      </a:lvl7pPr>
      <a:lvl8pPr marL="1371600" algn="l" rtl="0" fontAlgn="base">
        <a:spcBef>
          <a:spcPct val="0"/>
        </a:spcBef>
        <a:spcAft>
          <a:spcPct val="0"/>
        </a:spcAft>
        <a:defRPr sz="3600">
          <a:solidFill>
            <a:srgbClr val="595959"/>
          </a:solidFill>
          <a:latin typeface="HelveticaNeueLT Std Lt"/>
        </a:defRPr>
      </a:lvl8pPr>
      <a:lvl9pPr marL="1828800" algn="l" rtl="0" fontAlgn="base">
        <a:spcBef>
          <a:spcPct val="0"/>
        </a:spcBef>
        <a:spcAft>
          <a:spcPct val="0"/>
        </a:spcAft>
        <a:defRPr sz="3600">
          <a:solidFill>
            <a:srgbClr val="595959"/>
          </a:solidFill>
          <a:latin typeface="HelveticaNeueLT Std Lt"/>
        </a:defRPr>
      </a:lvl9pPr>
    </p:titleStyle>
    <p:bodyStyle>
      <a:lvl1pPr marL="263525" indent="-263525" algn="l" rtl="0" eaLnBrk="0" fontAlgn="base" hangingPunct="0">
        <a:spcBef>
          <a:spcPts val="1200"/>
        </a:spcBef>
        <a:spcAft>
          <a:spcPts val="600"/>
        </a:spcAft>
        <a:buClr>
          <a:srgbClr val="595959"/>
        </a:buClr>
        <a:buFont typeface="Arial" panose="020B0604020202020204" pitchFamily="34" charset="0"/>
        <a:buChar char="•"/>
        <a:defRPr sz="2000" kern="1200">
          <a:solidFill>
            <a:schemeClr val="bg1"/>
          </a:solidFill>
          <a:latin typeface="HelveticaNeueLT Std Lt"/>
          <a:ea typeface="+mn-ea"/>
          <a:cs typeface="+mn-cs"/>
        </a:defRPr>
      </a:lvl1pPr>
      <a:lvl2pPr marL="802005" indent="-263525" algn="l" rtl="0" eaLnBrk="0" fontAlgn="base" hangingPunct="0">
        <a:spcBef>
          <a:spcPct val="0"/>
        </a:spcBef>
        <a:spcAft>
          <a:spcPct val="0"/>
        </a:spcAft>
        <a:buClr>
          <a:srgbClr val="595959"/>
        </a:buClr>
        <a:buFont typeface="Arial" panose="020B0604020202020204" pitchFamily="34" charset="0"/>
        <a:buChar char="–"/>
        <a:defRPr sz="1600" kern="1200">
          <a:solidFill>
            <a:schemeClr val="bg1"/>
          </a:solidFill>
          <a:latin typeface="HelveticaNeueLT Std Lt"/>
          <a:ea typeface="+mn-ea"/>
          <a:cs typeface="+mn-cs"/>
        </a:defRPr>
      </a:lvl2pPr>
      <a:lvl3pPr marL="11430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3pPr>
      <a:lvl4pPr marL="16002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4pPr>
      <a:lvl5pPr marL="20574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4099" name="Picture 18" descr="Bottom-wave-for-dean.png"/>
          <p:cNvPicPr>
            <a:picLocks noChangeAspect="1"/>
          </p:cNvPicPr>
          <p:nvPr/>
        </p:nvPicPr>
        <p:blipFill>
          <a:blip r:embed="rId6">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19" descr="top-wave-for-Dean.png"/>
          <p:cNvPicPr>
            <a:picLocks noChangeAspect="1"/>
          </p:cNvPicPr>
          <p:nvPr/>
        </p:nvPicPr>
        <p:blipFill>
          <a:blip r:embed="rId7">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02"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endParaRPr lang="zh-CN" altLang="zh-CN" sz="3600">
              <a:solidFill>
                <a:srgbClr val="F68933"/>
              </a:solidFill>
              <a:latin typeface="HelveticaNeueLT Std Lt"/>
            </a:endParaRPr>
          </a:p>
        </p:txBody>
      </p:sp>
      <p:sp>
        <p:nvSpPr>
          <p:cNvPr id="4103"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123" name="Picture 7" descr="Bottom-wave-for-dean.png"/>
          <p:cNvPicPr>
            <a:picLocks noChangeAspect="1"/>
          </p:cNvPicPr>
          <p:nvPr/>
        </p:nvPicPr>
        <p:blipFill>
          <a:blip r:embed="rId7">
            <a:lum bright="-80000" contrast="6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8" descr="top-wave-for-Dean.png"/>
          <p:cNvPicPr>
            <a:picLocks noChangeAspect="1"/>
          </p:cNvPicPr>
          <p:nvPr/>
        </p:nvPicPr>
        <p:blipFill>
          <a:blip r:embed="rId8">
            <a:lum bright="-7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12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endParaRPr lang="zh-CN" altLang="zh-CN" sz="3600">
              <a:solidFill>
                <a:srgbClr val="F68933"/>
              </a:solidFill>
              <a:latin typeface="HelveticaNeueLT Std Lt"/>
              <a:ea typeface="宋体" panose="02010600030101010101" pitchFamily="2" charset="-122"/>
            </a:endParaRPr>
          </a:p>
        </p:txBody>
      </p:sp>
      <p:sp>
        <p:nvSpPr>
          <p:cNvPr id="5127"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p>
        </p:txBody>
      </p:sp>
      <p:sp>
        <p:nvSpPr>
          <p:cNvPr id="5128"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EB_home_background.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1439863"/>
            <a:ext cx="9144000" cy="28067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5" name="Rectangle 14"/>
          <p:cNvSpPr/>
          <p:nvPr/>
        </p:nvSpPr>
        <p:spPr>
          <a:xfrm>
            <a:off x="0" y="0"/>
            <a:ext cx="9144000" cy="143986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6" name="Rectangle 15"/>
          <p:cNvSpPr/>
          <p:nvPr/>
        </p:nvSpPr>
        <p:spPr>
          <a:xfrm>
            <a:off x="0" y="4235450"/>
            <a:ext cx="9144000" cy="262255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6150"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7171" name="Picture 7" descr="Bottom-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8" descr="top-wave-for-Dea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174"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7175"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a:t>Click to edit Master title style</a:t>
            </a:r>
          </a:p>
        </p:txBody>
      </p:sp>
      <p:sp>
        <p:nvSpPr>
          <p:cNvPr id="7176"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8A8A8A"/>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8195"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198"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
        <p:nvSpPr>
          <p:cNvPr id="8199"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9219"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222"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
        <p:nvSpPr>
          <p:cNvPr id="9223"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 Target="slide1.xml"/><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65.xml"/><Relationship Id="rId6" Type="http://schemas.openxmlformats.org/officeDocument/2006/relationships/image" Target="../media/image31.png"/><Relationship Id="rId5" Type="http://schemas.openxmlformats.org/officeDocument/2006/relationships/slide" Target="slide18.xml"/><Relationship Id="rId4" Type="http://schemas.openxmlformats.org/officeDocument/2006/relationships/slide" Target="slide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slide" Target="slide1.xml"/><Relationship Id="rId7"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78.xml"/><Relationship Id="rId6" Type="http://schemas.openxmlformats.org/officeDocument/2006/relationships/image" Target="../media/image34.jpeg"/><Relationship Id="rId5" Type="http://schemas.openxmlformats.org/officeDocument/2006/relationships/slide" Target="slide21.xml"/><Relationship Id="rId4" Type="http://schemas.openxmlformats.org/officeDocument/2006/relationships/slide" Target="slide18.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 Target="slide17.xml"/><Relationship Id="rId7"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73.xml"/><Relationship Id="rId5" Type="http://schemas.openxmlformats.org/officeDocument/2006/relationships/image" Target="../media/image46.jpe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20.xml"/><Relationship Id="rId1" Type="http://schemas.openxmlformats.org/officeDocument/2006/relationships/slideLayout" Target="../slideLayouts/slideLayout7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22.xml"/><Relationship Id="rId1" Type="http://schemas.openxmlformats.org/officeDocument/2006/relationships/slideLayout" Target="../slideLayouts/slideLayout73.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9.xml"/><Relationship Id="rId5" Type="http://schemas.openxmlformats.org/officeDocument/2006/relationships/hyperlink" Target="http://www.app-link.org" TargetMode="Externa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1.xml"/><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slide" Target="slide15.xml"/><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slide" Target="slide15.xml"/><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17.png"/><Relationship Id="rId4" Type="http://schemas.openxmlformats.org/officeDocument/2006/relationships/slide" Target="slide1.xml"/></Relationships>
</file>

<file path=ppt/slides/_rels/slide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slide" Target="slide1.xml"/><Relationship Id="rId7"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23.jpeg"/><Relationship Id="rId5" Type="http://schemas.openxmlformats.org/officeDocument/2006/relationships/slide" Target="slide21.xml"/><Relationship Id="rId4" Type="http://schemas.openxmlformats.org/officeDocument/2006/relationships/slide" Target="slide18.xml"/></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Placeholder 3"/>
          <p:cNvSpPr>
            <a:spLocks noGrp="1"/>
          </p:cNvSpPr>
          <p:nvPr>
            <p:ph type="body" sz="half" idx="2"/>
          </p:nvPr>
        </p:nvSpPr>
        <p:spPr bwMode="auto">
          <a:xfrm>
            <a:off x="371475" y="3582988"/>
            <a:ext cx="5486400" cy="750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sz="1800" dirty="0">
                <a:latin typeface="微软雅黑" panose="020B0503020204020204" pitchFamily="34" charset="-122"/>
                <a:ea typeface="微软雅黑" panose="020B0503020204020204" pitchFamily="34" charset="-122"/>
              </a:rPr>
              <a:t>让移动开发更简单</a:t>
            </a:r>
            <a:endParaRPr lang="en-GB" altLang="zh-CN" sz="1800" dirty="0">
              <a:latin typeface="微软雅黑" panose="020B0503020204020204" pitchFamily="34" charset="-122"/>
              <a:ea typeface="微软雅黑" panose="020B0503020204020204" pitchFamily="34" charset="-122"/>
            </a:endParaRPr>
          </a:p>
        </p:txBody>
      </p:sp>
      <p:sp>
        <p:nvSpPr>
          <p:cNvPr id="96259" name="Text Placeholder 7"/>
          <p:cNvSpPr>
            <a:spLocks noGrp="1"/>
          </p:cNvSpPr>
          <p:nvPr>
            <p:ph type="body" sz="half" idx="10"/>
          </p:nvPr>
        </p:nvSpPr>
        <p:spPr bwMode="auto">
          <a:xfrm>
            <a:off x="371475" y="3963988"/>
            <a:ext cx="5486400" cy="579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dirty="0"/>
              <a:t>致力于构建互联网创业生态圈   帮助创业者成功</a:t>
            </a:r>
            <a:endParaRPr altLang="zh-CN" dirty="0"/>
          </a:p>
        </p:txBody>
      </p:sp>
      <p:sp>
        <p:nvSpPr>
          <p:cNvPr id="96260" name="Title 2"/>
          <p:cNvSpPr>
            <a:spLocks noGrp="1"/>
          </p:cNvSpPr>
          <p:nvPr>
            <p:ph type="title"/>
          </p:nvPr>
        </p:nvSpPr>
        <p:spPr bwMode="auto">
          <a:xfrm>
            <a:off x="371475" y="2968625"/>
            <a:ext cx="8229600" cy="654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en-US" altLang="zh-CN" dirty="0" err="1">
                <a:latin typeface="时尚中黑简体" pitchFamily="2" charset="-122"/>
                <a:ea typeface="时尚中黑简体" pitchFamily="2" charset="-122"/>
              </a:rPr>
              <a:t>AppLink</a:t>
            </a:r>
            <a:r>
              <a:rPr lang="en-US" altLang="zh-CN" dirty="0">
                <a:latin typeface="时尚中黑简体" pitchFamily="2" charset="-122"/>
                <a:ea typeface="时尚中黑简体" pitchFamily="2" charset="-122"/>
              </a:rPr>
              <a:t> BaaS</a:t>
            </a:r>
            <a:r>
              <a:rPr lang="zh-CN" altLang="en-US" dirty="0">
                <a:latin typeface="时尚中黑简体" pitchFamily="2" charset="-122"/>
                <a:ea typeface="时尚中黑简体" pitchFamily="2" charset="-122"/>
              </a:rPr>
              <a:t>平台</a:t>
            </a:r>
            <a:endParaRPr lang="en-US" altLang="zh-CN" dirty="0">
              <a:latin typeface="时尚中黑简体" pitchFamily="2" charset="-122"/>
              <a:ea typeface="时尚中黑简体" pitchFamily="2"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9"/>
          <p:cNvSpPr>
            <a:spLocks noGrp="1" noChangeArrowheads="1"/>
          </p:cNvSpPr>
          <p:nvPr>
            <p:ph type="title"/>
          </p:nvPr>
        </p:nvSpPr>
        <p:spPr/>
        <p:txBody>
          <a:bodyPr/>
          <a:lstStyle/>
          <a:p>
            <a:r>
              <a:rPr lang="en-US" altLang="en-GB">
                <a:latin typeface="微软雅黑" panose="020B0503020204020204" pitchFamily="34" charset="-122"/>
                <a:ea typeface="微软雅黑" panose="020B0503020204020204" pitchFamily="34" charset="-122"/>
              </a:rPr>
              <a:t>Strength</a:t>
            </a:r>
            <a:r>
              <a:rPr lang="zh-CN" altLang="en-US">
                <a:latin typeface="微软雅黑" panose="020B0503020204020204" pitchFamily="34" charset="-122"/>
                <a:ea typeface="微软雅黑" panose="020B0503020204020204" pitchFamily="34" charset="-122"/>
              </a:rPr>
              <a:t>优势</a:t>
            </a: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200" dirty="0">
                <a:latin typeface="微软雅黑" panose="020B0503020204020204" pitchFamily="34" charset="-122"/>
                <a:ea typeface="微软雅黑" panose="020B0503020204020204" pitchFamily="34" charset="-122"/>
              </a:rPr>
              <a:t>自主研发</a:t>
            </a:r>
          </a:p>
          <a:p>
            <a:pPr marL="517525" lvl="1" indent="0" eaLnBrk="1" hangingPunct="1">
              <a:lnSpc>
                <a:spcPct val="150000"/>
              </a:lnSpc>
              <a:buFontTx/>
              <a:buNone/>
            </a:pPr>
            <a:r>
              <a:rPr lang="zh-CN" altLang="en-US" sz="1800" dirty="0">
                <a:latin typeface="微软雅黑" panose="020B0503020204020204" pitchFamily="34" charset="-122"/>
                <a:ea typeface="微软雅黑" panose="020B0503020204020204" pitchFamily="34" charset="-122"/>
              </a:rPr>
              <a:t>著作权、专利、</a:t>
            </a:r>
            <a:r>
              <a:rPr altLang="zh-CN" sz="1800" dirty="0">
                <a:latin typeface="微软雅黑" panose="020B0503020204020204" pitchFamily="34" charset="-122"/>
                <a:ea typeface="微软雅黑" panose="020B0503020204020204" pitchFamily="34" charset="-122"/>
              </a:rPr>
              <a:t>Apache</a:t>
            </a:r>
            <a:r>
              <a:rPr lang="zh-CN" altLang="en-US" sz="1800" dirty="0">
                <a:latin typeface="微软雅黑" panose="020B0503020204020204" pitchFamily="34" charset="-122"/>
                <a:ea typeface="微软雅黑" panose="020B0503020204020204" pitchFamily="34" charset="-122"/>
              </a:rPr>
              <a:t>基金会</a:t>
            </a:r>
          </a:p>
          <a:p>
            <a:pPr eaLnBrk="1" hangingPunct="1">
              <a:lnSpc>
                <a:spcPct val="150000"/>
              </a:lnSpc>
            </a:pPr>
            <a:r>
              <a:rPr lang="zh-CN" altLang="en-US" dirty="0">
                <a:latin typeface="微软雅黑" panose="020B0503020204020204" pitchFamily="34" charset="-122"/>
                <a:ea typeface="微软雅黑" panose="020B0503020204020204" pitchFamily="34" charset="-122"/>
              </a:rPr>
              <a:t>技术优势</a:t>
            </a:r>
          </a:p>
          <a:p>
            <a:pPr marL="517525" lvl="1" indent="0" eaLnBrk="1" hangingPunct="1">
              <a:lnSpc>
                <a:spcPct val="150000"/>
              </a:lnSpc>
              <a:buFontTx/>
              <a:buNone/>
            </a:pPr>
            <a:r>
              <a:rPr lang="zh-CN" altLang="en-US" sz="1800" dirty="0">
                <a:latin typeface="微软雅黑" panose="020B0503020204020204" pitchFamily="34" charset="-122"/>
                <a:ea typeface="微软雅黑" panose="020B0503020204020204" pitchFamily="34" charset="-122"/>
              </a:rPr>
              <a:t>提高效率、减少成本、降低门槛</a:t>
            </a:r>
          </a:p>
          <a:p>
            <a:pPr eaLnBrk="1" hangingPunct="1">
              <a:lnSpc>
                <a:spcPct val="150000"/>
              </a:lnSpc>
            </a:pPr>
            <a:r>
              <a:rPr lang="zh-CN" altLang="en-US" sz="2200" dirty="0">
                <a:latin typeface="微软雅黑" panose="020B0503020204020204" pitchFamily="34" charset="-122"/>
                <a:ea typeface="微软雅黑" panose="020B0503020204020204" pitchFamily="34" charset="-122"/>
              </a:rPr>
              <a:t>竞争优势</a:t>
            </a:r>
          </a:p>
          <a:p>
            <a:pPr marL="517525" lvl="1" indent="0" eaLnBrk="1" hangingPunct="1">
              <a:lnSpc>
                <a:spcPct val="150000"/>
              </a:lnSpc>
              <a:buFontTx/>
              <a:buNone/>
            </a:pPr>
            <a:r>
              <a:rPr lang="zh-CN" altLang="en-US" sz="1800" dirty="0">
                <a:latin typeface="微软雅黑" panose="020B0503020204020204" pitchFamily="34" charset="-122"/>
                <a:ea typeface="微软雅黑" panose="020B0503020204020204" pitchFamily="34" charset="-122"/>
                <a:sym typeface="+mn-ea"/>
              </a:rPr>
              <a:t>专注早期、知识付费、免费</a:t>
            </a:r>
          </a:p>
          <a:p>
            <a:pPr eaLnBrk="1" hangingPunct="1">
              <a:lnSpc>
                <a:spcPct val="150000"/>
              </a:lnSpc>
            </a:pPr>
            <a:r>
              <a:rPr lang="zh-CN" altLang="en-US" sz="2200" dirty="0">
                <a:latin typeface="微软雅黑" panose="020B0503020204020204" pitchFamily="34" charset="-122"/>
                <a:ea typeface="微软雅黑" panose="020B0503020204020204" pitchFamily="34" charset="-122"/>
              </a:rPr>
              <a:t>创始人</a:t>
            </a:r>
          </a:p>
          <a:p>
            <a:pPr marL="517525" lvl="1" indent="0" eaLnBrk="1" hangingPunct="1">
              <a:lnSpc>
                <a:spcPct val="150000"/>
              </a:lnSpc>
              <a:buFontTx/>
              <a:buNone/>
            </a:pPr>
            <a:r>
              <a:rPr lang="zh-CN" altLang="en-US" sz="1800" dirty="0">
                <a:latin typeface="微软雅黑" panose="020B0503020204020204" pitchFamily="34" charset="-122"/>
                <a:ea typeface="微软雅黑" panose="020B0503020204020204" pitchFamily="34" charset="-122"/>
              </a:rPr>
              <a:t>十年草根、优秀企业、技术广、行业广</a:t>
            </a:r>
            <a:endParaRPr lang="zh-CN" altLang="en-US" sz="2200" dirty="0">
              <a:latin typeface="微软雅黑" panose="020B0503020204020204" pitchFamily="34" charset="-122"/>
              <a:ea typeface="微软雅黑" panose="020B0503020204020204" pitchFamily="34" charset="-122"/>
              <a:sym typeface="+mn-ea"/>
            </a:endParaRPr>
          </a:p>
          <a:p>
            <a:pPr marL="517525" lvl="1" indent="0" eaLnBrk="1" hangingPunct="1">
              <a:lnSpc>
                <a:spcPct val="150000"/>
              </a:lnSpc>
              <a:buFontTx/>
              <a:buNone/>
            </a:pPr>
            <a:endParaRPr lang="zh-CN" altLang="en-US" sz="1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flipH="1">
            <a:off x="5775960" y="2581275"/>
            <a:ext cx="3273425" cy="327342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4">
                                            <p:txEl>
                                              <p:pRg st="1" end="1"/>
                                            </p:txEl>
                                          </p:spTgt>
                                        </p:tgtEl>
                                        <p:attrNameLst>
                                          <p:attrName>style.visibility</p:attrName>
                                        </p:attrNameLst>
                                      </p:cBhvr>
                                      <p:to>
                                        <p:strVal val="visible"/>
                                      </p:to>
                                    </p:set>
                                    <p:animEffect transition="in" filter="fade">
                                      <p:cBhvr>
                                        <p:cTn id="10" dur="500"/>
                                        <p:tgtEl>
                                          <p:spTgt spid="307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74">
                                            <p:txEl>
                                              <p:pRg st="2" end="2"/>
                                            </p:txEl>
                                          </p:spTgt>
                                        </p:tgtEl>
                                        <p:attrNameLst>
                                          <p:attrName>style.visibility</p:attrName>
                                        </p:attrNameLst>
                                      </p:cBhvr>
                                      <p:to>
                                        <p:strVal val="visible"/>
                                      </p:to>
                                    </p:set>
                                    <p:animEffect transition="in" filter="fade">
                                      <p:cBhvr>
                                        <p:cTn id="15" dur="500"/>
                                        <p:tgtEl>
                                          <p:spTgt spid="307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74">
                                            <p:txEl>
                                              <p:pRg st="3" end="3"/>
                                            </p:txEl>
                                          </p:spTgt>
                                        </p:tgtEl>
                                        <p:attrNameLst>
                                          <p:attrName>style.visibility</p:attrName>
                                        </p:attrNameLst>
                                      </p:cBhvr>
                                      <p:to>
                                        <p:strVal val="visible"/>
                                      </p:to>
                                    </p:set>
                                    <p:animEffect transition="in" filter="fade">
                                      <p:cBhvr>
                                        <p:cTn id="18" dur="500"/>
                                        <p:tgtEl>
                                          <p:spTgt spid="307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74">
                                            <p:txEl>
                                              <p:pRg st="4" end="4"/>
                                            </p:txEl>
                                          </p:spTgt>
                                        </p:tgtEl>
                                        <p:attrNameLst>
                                          <p:attrName>style.visibility</p:attrName>
                                        </p:attrNameLst>
                                      </p:cBhvr>
                                      <p:to>
                                        <p:strVal val="visible"/>
                                      </p:to>
                                    </p:set>
                                    <p:animEffect transition="in" filter="fade">
                                      <p:cBhvr>
                                        <p:cTn id="23" dur="500"/>
                                        <p:tgtEl>
                                          <p:spTgt spid="307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74">
                                            <p:txEl>
                                              <p:pRg st="5" end="5"/>
                                            </p:txEl>
                                          </p:spTgt>
                                        </p:tgtEl>
                                        <p:attrNameLst>
                                          <p:attrName>style.visibility</p:attrName>
                                        </p:attrNameLst>
                                      </p:cBhvr>
                                      <p:to>
                                        <p:strVal val="visible"/>
                                      </p:to>
                                    </p:set>
                                    <p:animEffect transition="in" filter="fade">
                                      <p:cBhvr>
                                        <p:cTn id="26" dur="500"/>
                                        <p:tgtEl>
                                          <p:spTgt spid="307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74">
                                            <p:txEl>
                                              <p:pRg st="6" end="6"/>
                                            </p:txEl>
                                          </p:spTgt>
                                        </p:tgtEl>
                                        <p:attrNameLst>
                                          <p:attrName>style.visibility</p:attrName>
                                        </p:attrNameLst>
                                      </p:cBhvr>
                                      <p:to>
                                        <p:strVal val="visible"/>
                                      </p:to>
                                    </p:set>
                                    <p:animEffect transition="in" filter="fade">
                                      <p:cBhvr>
                                        <p:cTn id="31" dur="500"/>
                                        <p:tgtEl>
                                          <p:spTgt spid="307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74">
                                            <p:txEl>
                                              <p:pRg st="7" end="7"/>
                                            </p:txEl>
                                          </p:spTgt>
                                        </p:tgtEl>
                                        <p:attrNameLst>
                                          <p:attrName>style.visibility</p:attrName>
                                        </p:attrNameLst>
                                      </p:cBhvr>
                                      <p:to>
                                        <p:strVal val="visible"/>
                                      </p:to>
                                    </p:set>
                                    <p:animEffect transition="in" filter="fade">
                                      <p:cBhvr>
                                        <p:cTn id="34" dur="500"/>
                                        <p:tgtEl>
                                          <p:spTgt spid="30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9"/>
          <p:cNvSpPr>
            <a:spLocks noGrp="1" noChangeArrowheads="1"/>
          </p:cNvSpPr>
          <p:nvPr>
            <p:ph type="title"/>
          </p:nvPr>
        </p:nvSpPr>
        <p:spPr/>
        <p:txBody>
          <a:bodyPr/>
          <a:lstStyle/>
          <a:p>
            <a:r>
              <a:rPr lang="en-US" altLang="en-GB">
                <a:latin typeface="微软雅黑" panose="020B0503020204020204" pitchFamily="34" charset="-122"/>
                <a:ea typeface="微软雅黑" panose="020B0503020204020204" pitchFamily="34" charset="-122"/>
              </a:rPr>
              <a:t>Weakness</a:t>
            </a:r>
            <a:r>
              <a:rPr lang="zh-CN" altLang="en-US">
                <a:latin typeface="微软雅黑" panose="020B0503020204020204" pitchFamily="34" charset="-122"/>
                <a:ea typeface="微软雅黑" panose="020B0503020204020204" pitchFamily="34" charset="-122"/>
              </a:rPr>
              <a:t>劣势 </a:t>
            </a:r>
            <a:r>
              <a:rPr lang="en-US" altLang="zh-CN">
                <a:latin typeface="微软雅黑" panose="020B0503020204020204" pitchFamily="34" charset="-122"/>
                <a:ea typeface="微软雅黑" panose="020B0503020204020204" pitchFamily="34" charset="-122"/>
              </a:rPr>
              <a:t>&amp;&amp; Threat</a:t>
            </a:r>
            <a:r>
              <a:rPr lang="zh-CN" altLang="en-US">
                <a:latin typeface="微软雅黑" panose="020B0503020204020204" pitchFamily="34" charset="-122"/>
                <a:ea typeface="微软雅黑" panose="020B0503020204020204" pitchFamily="34" charset="-122"/>
              </a:rPr>
              <a:t>威胁</a:t>
            </a: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200" dirty="0">
                <a:latin typeface="微软雅黑" panose="020B0503020204020204" pitchFamily="34" charset="-122"/>
                <a:ea typeface="微软雅黑" panose="020B0503020204020204" pitchFamily="34" charset="-122"/>
              </a:rPr>
              <a:t>市场能力</a:t>
            </a:r>
            <a:endParaRPr lang="zh-CN" altLang="en-US" sz="1800" dirty="0">
              <a:latin typeface="微软雅黑" panose="020B0503020204020204" pitchFamily="34" charset="-122"/>
              <a:ea typeface="微软雅黑" panose="020B0503020204020204" pitchFamily="34" charset="-122"/>
            </a:endParaRPr>
          </a:p>
          <a:p>
            <a:pPr eaLnBrk="1" hangingPunct="1">
              <a:lnSpc>
                <a:spcPct val="150000"/>
              </a:lnSpc>
            </a:pPr>
            <a:r>
              <a:rPr lang="zh-CN" altLang="en-US" dirty="0">
                <a:latin typeface="微软雅黑" panose="020B0503020204020204" pitchFamily="34" charset="-122"/>
                <a:ea typeface="微软雅黑" panose="020B0503020204020204" pitchFamily="34" charset="-122"/>
              </a:rPr>
              <a:t>缺少完成团队</a:t>
            </a:r>
            <a:endParaRPr lang="zh-CN" altLang="en-US" sz="1800" dirty="0">
              <a:latin typeface="微软雅黑" panose="020B0503020204020204" pitchFamily="34" charset="-122"/>
              <a:ea typeface="微软雅黑" panose="020B0503020204020204" pitchFamily="34" charset="-122"/>
            </a:endParaRPr>
          </a:p>
          <a:p>
            <a:pPr eaLnBrk="1" hangingPunct="1">
              <a:lnSpc>
                <a:spcPct val="150000"/>
              </a:lnSpc>
            </a:pPr>
            <a:r>
              <a:rPr lang="zh-CN" altLang="en-US" sz="2200" dirty="0">
                <a:latin typeface="微软雅黑" panose="020B0503020204020204" pitchFamily="34" charset="-122"/>
                <a:ea typeface="微软雅黑" panose="020B0503020204020204" pitchFamily="34" charset="-122"/>
              </a:rPr>
              <a:t>缺少证明</a:t>
            </a:r>
            <a:endParaRPr lang="zh-CN" altLang="en-US" sz="1800" dirty="0">
              <a:latin typeface="微软雅黑" panose="020B0503020204020204" pitchFamily="34" charset="-122"/>
              <a:ea typeface="微软雅黑" panose="020B0503020204020204" pitchFamily="34" charset="-122"/>
              <a:sym typeface="+mn-ea"/>
            </a:endParaRPr>
          </a:p>
          <a:p>
            <a:pPr eaLnBrk="1" hangingPunct="1">
              <a:lnSpc>
                <a:spcPct val="150000"/>
              </a:lnSpc>
            </a:pPr>
            <a:r>
              <a:rPr lang="zh-CN" altLang="en-US" sz="2200" dirty="0">
                <a:latin typeface="微软雅黑" panose="020B0503020204020204" pitchFamily="34" charset="-122"/>
                <a:ea typeface="微软雅黑" panose="020B0503020204020204" pitchFamily="34" charset="-122"/>
              </a:rPr>
              <a:t>经营企业经验</a:t>
            </a:r>
          </a:p>
          <a:p>
            <a:pPr eaLnBrk="1" hangingPunct="1">
              <a:lnSpc>
                <a:spcPct val="150000"/>
              </a:lnSpc>
            </a:pPr>
            <a:endParaRPr lang="zh-CN" altLang="en-US" sz="2200" dirty="0">
              <a:latin typeface="微软雅黑" panose="020B0503020204020204" pitchFamily="34" charset="-122"/>
              <a:ea typeface="微软雅黑" panose="020B0503020204020204" pitchFamily="34" charset="-122"/>
            </a:endParaRPr>
          </a:p>
          <a:p>
            <a:pPr eaLnBrk="1" hangingPunct="1">
              <a:lnSpc>
                <a:spcPct val="150000"/>
              </a:lnSpc>
            </a:pPr>
            <a:r>
              <a:rPr lang="zh-CN" altLang="en-US" sz="2200" dirty="0">
                <a:latin typeface="微软雅黑" panose="020B0503020204020204" pitchFamily="34" charset="-122"/>
                <a:ea typeface="微软雅黑" panose="020B0503020204020204" pitchFamily="34" charset="-122"/>
              </a:rPr>
              <a:t>被抄袭的威胁</a:t>
            </a:r>
          </a:p>
          <a:p>
            <a:pPr marL="517525" lvl="1" indent="0" eaLnBrk="1" hangingPunct="1">
              <a:lnSpc>
                <a:spcPct val="150000"/>
              </a:lnSpc>
              <a:buFontTx/>
              <a:buNone/>
            </a:pPr>
            <a:endParaRPr lang="zh-CN" altLang="en-US" sz="2200" dirty="0">
              <a:latin typeface="微软雅黑" panose="020B0503020204020204" pitchFamily="34" charset="-122"/>
              <a:ea typeface="微软雅黑" panose="020B0503020204020204" pitchFamily="34" charset="-122"/>
              <a:sym typeface="+mn-ea"/>
            </a:endParaRPr>
          </a:p>
          <a:p>
            <a:pPr marL="517525" lvl="1" indent="0" eaLnBrk="1" hangingPunct="1">
              <a:lnSpc>
                <a:spcPct val="150000"/>
              </a:lnSpc>
              <a:buFontTx/>
              <a:buNone/>
            </a:pPr>
            <a:endParaRPr lang="zh-CN" altLang="en-US" sz="18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4406265" y="1944370"/>
            <a:ext cx="4257040" cy="329501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4">
                                            <p:txEl>
                                              <p:pRg st="1" end="1"/>
                                            </p:txEl>
                                          </p:spTgt>
                                        </p:tgtEl>
                                        <p:attrNameLst>
                                          <p:attrName>style.visibility</p:attrName>
                                        </p:attrNameLst>
                                      </p:cBhvr>
                                      <p:to>
                                        <p:strVal val="visible"/>
                                      </p:to>
                                    </p:set>
                                    <p:animEffect transition="in" filter="fade">
                                      <p:cBhvr>
                                        <p:cTn id="12" dur="500"/>
                                        <p:tgtEl>
                                          <p:spTgt spid="30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74">
                                            <p:txEl>
                                              <p:pRg st="2" end="2"/>
                                            </p:txEl>
                                          </p:spTgt>
                                        </p:tgtEl>
                                        <p:attrNameLst>
                                          <p:attrName>style.visibility</p:attrName>
                                        </p:attrNameLst>
                                      </p:cBhvr>
                                      <p:to>
                                        <p:strVal val="visible"/>
                                      </p:to>
                                    </p:set>
                                    <p:animEffect transition="in" filter="fade">
                                      <p:cBhvr>
                                        <p:cTn id="17" dur="500"/>
                                        <p:tgtEl>
                                          <p:spTgt spid="30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74">
                                            <p:txEl>
                                              <p:pRg st="3" end="3"/>
                                            </p:txEl>
                                          </p:spTgt>
                                        </p:tgtEl>
                                        <p:attrNameLst>
                                          <p:attrName>style.visibility</p:attrName>
                                        </p:attrNameLst>
                                      </p:cBhvr>
                                      <p:to>
                                        <p:strVal val="visible"/>
                                      </p:to>
                                    </p:set>
                                    <p:animEffect transition="in" filter="fade">
                                      <p:cBhvr>
                                        <p:cTn id="22" dur="500"/>
                                        <p:tgtEl>
                                          <p:spTgt spid="30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74">
                                            <p:txEl>
                                              <p:pRg st="5" end="5"/>
                                            </p:txEl>
                                          </p:spTgt>
                                        </p:tgtEl>
                                        <p:attrNameLst>
                                          <p:attrName>style.visibility</p:attrName>
                                        </p:attrNameLst>
                                      </p:cBhvr>
                                      <p:to>
                                        <p:strVal val="visible"/>
                                      </p:to>
                                    </p:set>
                                    <p:animEffect transition="in" filter="fade">
                                      <p:cBhvr>
                                        <p:cTn id="27" dur="500"/>
                                        <p:tgtEl>
                                          <p:spTgt spid="307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9"/>
          <p:cNvSpPr>
            <a:spLocks noGrp="1" noChangeArrowheads="1"/>
          </p:cNvSpPr>
          <p:nvPr>
            <p:ph type="title"/>
          </p:nvPr>
        </p:nvSpPr>
        <p:spPr/>
        <p:txBody>
          <a:bodyPr/>
          <a:lstStyle/>
          <a:p>
            <a:r>
              <a:rPr lang="en-US" altLang="en-GB">
                <a:latin typeface="微软雅黑" panose="020B0503020204020204" pitchFamily="34" charset="-122"/>
                <a:ea typeface="微软雅黑" panose="020B0503020204020204" pitchFamily="34" charset="-122"/>
              </a:rPr>
              <a:t>Opportunity</a:t>
            </a:r>
            <a:r>
              <a:rPr lang="zh-CN" altLang="en-US">
                <a:latin typeface="微软雅黑" panose="020B0503020204020204" pitchFamily="34" charset="-122"/>
                <a:ea typeface="微软雅黑" panose="020B0503020204020204" pitchFamily="34" charset="-122"/>
              </a:rPr>
              <a:t>机会</a:t>
            </a: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200">
                <a:latin typeface="微软雅黑" panose="020B0503020204020204" pitchFamily="34" charset="-122"/>
                <a:ea typeface="微软雅黑" panose="020B0503020204020204" pitchFamily="34" charset="-122"/>
              </a:rPr>
              <a:t>政策与市场</a:t>
            </a:r>
          </a:p>
          <a:p>
            <a:pPr marL="517525" lvl="1" indent="0" eaLnBrk="1" hangingPunct="1">
              <a:lnSpc>
                <a:spcPct val="150000"/>
              </a:lnSpc>
              <a:buFontTx/>
              <a:buNone/>
            </a:pPr>
            <a:r>
              <a:rPr lang="zh-CN" altLang="en-US" sz="1800">
                <a:latin typeface="微软雅黑" panose="020B0503020204020204" pitchFamily="34" charset="-122"/>
                <a:ea typeface="微软雅黑" panose="020B0503020204020204" pitchFamily="34" charset="-122"/>
              </a:rPr>
              <a:t>互联网</a:t>
            </a:r>
            <a:r>
              <a:rPr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下的中国互联网市场</a:t>
            </a:r>
          </a:p>
          <a:p>
            <a:pPr eaLnBrk="1" hangingPunct="1">
              <a:lnSpc>
                <a:spcPct val="150000"/>
              </a:lnSpc>
            </a:pPr>
            <a:r>
              <a:rPr lang="zh-CN" altLang="en-US">
                <a:latin typeface="微软雅黑" panose="020B0503020204020204" pitchFamily="34" charset="-122"/>
                <a:ea typeface="微软雅黑" panose="020B0503020204020204" pitchFamily="34" charset="-122"/>
              </a:rPr>
              <a:t>技术趋势</a:t>
            </a:r>
          </a:p>
          <a:p>
            <a:pPr marL="517525" lvl="1" indent="0" eaLnBrk="1" hangingPunct="1">
              <a:lnSpc>
                <a:spcPct val="150000"/>
              </a:lnSpc>
              <a:buFontTx/>
              <a:buNone/>
            </a:pPr>
            <a:r>
              <a:rPr lang="zh-CN" altLang="en-US" sz="1800">
                <a:latin typeface="微软雅黑" panose="020B0503020204020204" pitchFamily="34" charset="-122"/>
                <a:ea typeface="微软雅黑" panose="020B0503020204020204" pitchFamily="34" charset="-122"/>
              </a:rPr>
              <a:t>软件开发的必然</a:t>
            </a:r>
          </a:p>
          <a:p>
            <a:pPr eaLnBrk="1" hangingPunct="1">
              <a:lnSpc>
                <a:spcPct val="150000"/>
              </a:lnSpc>
            </a:pPr>
            <a:r>
              <a:rPr lang="zh-CN" altLang="en-US" sz="2200">
                <a:latin typeface="微软雅黑" panose="020B0503020204020204" pitchFamily="34" charset="-122"/>
                <a:ea typeface="微软雅黑" panose="020B0503020204020204" pitchFamily="34" charset="-122"/>
              </a:rPr>
              <a:t>需求在改变</a:t>
            </a:r>
          </a:p>
          <a:p>
            <a:pPr marL="517525" lvl="1" indent="0" eaLnBrk="1" hangingPunct="1">
              <a:lnSpc>
                <a:spcPct val="150000"/>
              </a:lnSpc>
              <a:buFontTx/>
              <a:buNone/>
            </a:pPr>
            <a:r>
              <a:rPr lang="zh-CN" altLang="en-US" sz="1800">
                <a:latin typeface="微软雅黑" panose="020B0503020204020204" pitchFamily="34" charset="-122"/>
                <a:ea typeface="微软雅黑" panose="020B0503020204020204" pitchFamily="34" charset="-122"/>
                <a:sym typeface="+mn-ea"/>
              </a:rPr>
              <a:t>企业</a:t>
            </a:r>
            <a:r>
              <a:rPr altLang="zh-CN" sz="1800">
                <a:latin typeface="微软雅黑" panose="020B0503020204020204" pitchFamily="34" charset="-122"/>
                <a:ea typeface="微软雅黑" panose="020B0503020204020204" pitchFamily="34" charset="-122"/>
                <a:sym typeface="+mn-ea"/>
              </a:rPr>
              <a:t>IT</a:t>
            </a:r>
            <a:r>
              <a:rPr lang="zh-CN" altLang="en-US" sz="1800">
                <a:latin typeface="微软雅黑" panose="020B0503020204020204" pitchFamily="34" charset="-122"/>
                <a:ea typeface="微软雅黑" panose="020B0503020204020204" pitchFamily="34" charset="-122"/>
                <a:sym typeface="+mn-ea"/>
              </a:rPr>
              <a:t>服务化改革、创业者浪潮</a:t>
            </a:r>
          </a:p>
          <a:p>
            <a:pPr eaLnBrk="1" hangingPunct="1">
              <a:lnSpc>
                <a:spcPct val="150000"/>
              </a:lnSpc>
            </a:pPr>
            <a:r>
              <a:rPr lang="zh-CN" altLang="en-US" sz="2200">
                <a:latin typeface="微软雅黑" panose="020B0503020204020204" pitchFamily="34" charset="-122"/>
                <a:ea typeface="微软雅黑" panose="020B0503020204020204" pitchFamily="34" charset="-122"/>
              </a:rPr>
              <a:t>BaaS市场不成熟</a:t>
            </a:r>
          </a:p>
          <a:p>
            <a:pPr marL="517525" lvl="1" indent="0" eaLnBrk="1" hangingPunct="1">
              <a:lnSpc>
                <a:spcPct val="150000"/>
              </a:lnSpc>
              <a:buFontTx/>
              <a:buNone/>
            </a:pPr>
            <a:r>
              <a:rPr lang="zh-CN" altLang="en-US" sz="1800">
                <a:latin typeface="微软雅黑" panose="020B0503020204020204" pitchFamily="34" charset="-122"/>
                <a:ea typeface="微软雅黑" panose="020B0503020204020204" pitchFamily="34" charset="-122"/>
              </a:rPr>
              <a:t>技术、方向的痛点</a:t>
            </a:r>
          </a:p>
          <a:p>
            <a:pPr marL="517525" lvl="1" indent="0" eaLnBrk="1" hangingPunct="1">
              <a:lnSpc>
                <a:spcPct val="150000"/>
              </a:lnSpc>
              <a:buFontTx/>
              <a:buNone/>
            </a:pPr>
            <a:endParaRPr lang="zh-CN" altLang="en-US" sz="2200">
              <a:latin typeface="微软雅黑" panose="020B0503020204020204" pitchFamily="34" charset="-122"/>
              <a:ea typeface="微软雅黑" panose="020B0503020204020204" pitchFamily="34" charset="-122"/>
              <a:sym typeface="+mn-ea"/>
            </a:endParaRPr>
          </a:p>
          <a:p>
            <a:pPr marL="517525" lvl="1" indent="0" eaLnBrk="1" hangingPunct="1">
              <a:lnSpc>
                <a:spcPct val="150000"/>
              </a:lnSpc>
              <a:buFontTx/>
              <a:buNone/>
            </a:pPr>
            <a:endParaRPr lang="zh-CN" altLang="en-US" sz="180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282440" y="1881505"/>
            <a:ext cx="4761865" cy="327596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4">
                                            <p:txEl>
                                              <p:pRg st="1" end="1"/>
                                            </p:txEl>
                                          </p:spTgt>
                                        </p:tgtEl>
                                        <p:attrNameLst>
                                          <p:attrName>style.visibility</p:attrName>
                                        </p:attrNameLst>
                                      </p:cBhvr>
                                      <p:to>
                                        <p:strVal val="visible"/>
                                      </p:to>
                                    </p:set>
                                    <p:animEffect transition="in" filter="fade">
                                      <p:cBhvr>
                                        <p:cTn id="10" dur="500"/>
                                        <p:tgtEl>
                                          <p:spTgt spid="307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74">
                                            <p:txEl>
                                              <p:pRg st="2" end="2"/>
                                            </p:txEl>
                                          </p:spTgt>
                                        </p:tgtEl>
                                        <p:attrNameLst>
                                          <p:attrName>style.visibility</p:attrName>
                                        </p:attrNameLst>
                                      </p:cBhvr>
                                      <p:to>
                                        <p:strVal val="visible"/>
                                      </p:to>
                                    </p:set>
                                    <p:animEffect transition="in" filter="fade">
                                      <p:cBhvr>
                                        <p:cTn id="15" dur="500"/>
                                        <p:tgtEl>
                                          <p:spTgt spid="307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74">
                                            <p:txEl>
                                              <p:pRg st="3" end="3"/>
                                            </p:txEl>
                                          </p:spTgt>
                                        </p:tgtEl>
                                        <p:attrNameLst>
                                          <p:attrName>style.visibility</p:attrName>
                                        </p:attrNameLst>
                                      </p:cBhvr>
                                      <p:to>
                                        <p:strVal val="visible"/>
                                      </p:to>
                                    </p:set>
                                    <p:animEffect transition="in" filter="fade">
                                      <p:cBhvr>
                                        <p:cTn id="18" dur="500"/>
                                        <p:tgtEl>
                                          <p:spTgt spid="307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74">
                                            <p:txEl>
                                              <p:pRg st="4" end="4"/>
                                            </p:txEl>
                                          </p:spTgt>
                                        </p:tgtEl>
                                        <p:attrNameLst>
                                          <p:attrName>style.visibility</p:attrName>
                                        </p:attrNameLst>
                                      </p:cBhvr>
                                      <p:to>
                                        <p:strVal val="visible"/>
                                      </p:to>
                                    </p:set>
                                    <p:animEffect transition="in" filter="fade">
                                      <p:cBhvr>
                                        <p:cTn id="23" dur="500"/>
                                        <p:tgtEl>
                                          <p:spTgt spid="307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74">
                                            <p:txEl>
                                              <p:pRg st="5" end="5"/>
                                            </p:txEl>
                                          </p:spTgt>
                                        </p:tgtEl>
                                        <p:attrNameLst>
                                          <p:attrName>style.visibility</p:attrName>
                                        </p:attrNameLst>
                                      </p:cBhvr>
                                      <p:to>
                                        <p:strVal val="visible"/>
                                      </p:to>
                                    </p:set>
                                    <p:animEffect transition="in" filter="fade">
                                      <p:cBhvr>
                                        <p:cTn id="26" dur="500"/>
                                        <p:tgtEl>
                                          <p:spTgt spid="307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74">
                                            <p:txEl>
                                              <p:pRg st="6" end="6"/>
                                            </p:txEl>
                                          </p:spTgt>
                                        </p:tgtEl>
                                        <p:attrNameLst>
                                          <p:attrName>style.visibility</p:attrName>
                                        </p:attrNameLst>
                                      </p:cBhvr>
                                      <p:to>
                                        <p:strVal val="visible"/>
                                      </p:to>
                                    </p:set>
                                    <p:animEffect transition="in" filter="fade">
                                      <p:cBhvr>
                                        <p:cTn id="31" dur="500"/>
                                        <p:tgtEl>
                                          <p:spTgt spid="307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74">
                                            <p:txEl>
                                              <p:pRg st="7" end="7"/>
                                            </p:txEl>
                                          </p:spTgt>
                                        </p:tgtEl>
                                        <p:attrNameLst>
                                          <p:attrName>style.visibility</p:attrName>
                                        </p:attrNameLst>
                                      </p:cBhvr>
                                      <p:to>
                                        <p:strVal val="visible"/>
                                      </p:to>
                                    </p:set>
                                    <p:animEffect transition="in" filter="fade">
                                      <p:cBhvr>
                                        <p:cTn id="34" dur="500"/>
                                        <p:tgtEl>
                                          <p:spTgt spid="30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77</a:t>
            </a:r>
            <a:r>
              <a:rPr lang="zh-CN" altLang="en-US" dirty="0">
                <a:latin typeface="微软雅黑" panose="020B0503020204020204" pitchFamily="34" charset="-122"/>
                <a:ea typeface="微软雅黑" panose="020B0503020204020204" pitchFamily="34" charset="-122"/>
              </a:rPr>
              <a:t>亿美元背后的市场</a:t>
            </a:r>
          </a:p>
        </p:txBody>
      </p:sp>
      <p:sp>
        <p:nvSpPr>
          <p:cNvPr id="102403" name="Content Placeholder 2"/>
          <p:cNvSpPr>
            <a:spLocks noGrp="1"/>
          </p:cNvSpPr>
          <p:nvPr>
            <p:ph idx="4294967295"/>
          </p:nvPr>
        </p:nvSpPr>
        <p:spPr bwMode="auto">
          <a:xfrm>
            <a:off x="461963" y="1328738"/>
            <a:ext cx="8228012"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据</a:t>
            </a:r>
            <a:r>
              <a:rPr lang="en-US" altLang="zh-CN" dirty="0"/>
              <a:t>Marketsandmarkets</a:t>
            </a:r>
            <a:r>
              <a:rPr lang="zh-CN" altLang="en-US" dirty="0"/>
              <a:t>发布的报告，到</a:t>
            </a:r>
            <a:r>
              <a:rPr lang="en-US" altLang="zh-CN" dirty="0"/>
              <a:t>2017</a:t>
            </a:r>
            <a:r>
              <a:rPr lang="zh-CN" altLang="en-US" dirty="0"/>
              <a:t>年全球</a:t>
            </a:r>
            <a:r>
              <a:rPr lang="en-US" altLang="zh-CN" dirty="0"/>
              <a:t>BaaS</a:t>
            </a:r>
            <a:r>
              <a:rPr lang="zh-CN" altLang="en-US" dirty="0"/>
              <a:t>行业的市场规模也仅为</a:t>
            </a:r>
            <a:r>
              <a:rPr lang="en-US" altLang="zh-CN" dirty="0"/>
              <a:t>77</a:t>
            </a:r>
            <a:r>
              <a:rPr lang="zh-CN" altLang="en-US" dirty="0"/>
              <a:t>亿美元。</a:t>
            </a:r>
            <a:endParaRPr lang="en-US" altLang="zh-CN" dirty="0"/>
          </a:p>
          <a:p>
            <a:pPr eaLnBrk="1" hangingPunct="1"/>
            <a:r>
              <a:rPr lang="zh-CN" altLang="en-US" dirty="0"/>
              <a:t>技术没有捷径</a:t>
            </a:r>
            <a:endParaRPr lang="en-US" altLang="zh-CN" dirty="0"/>
          </a:p>
          <a:p>
            <a:pPr eaLnBrk="1" hangingPunct="1"/>
            <a:r>
              <a:rPr lang="zh-CN" altLang="en-US" dirty="0"/>
              <a:t>为创业者而生</a:t>
            </a:r>
            <a:endParaRPr lang="en-US" altLang="zh-CN" dirty="0"/>
          </a:p>
          <a:p>
            <a:pPr eaLnBrk="1" hangingPunct="1"/>
            <a:r>
              <a:rPr lang="zh-CN" altLang="en-US" dirty="0"/>
              <a:t>大趋势下的低风险</a:t>
            </a:r>
            <a:endParaRPr altLang="zh-CN" dirty="0">
              <a:latin typeface="微软雅黑" panose="020B0503020204020204" pitchFamily="34" charset="-122"/>
              <a:ea typeface="微软雅黑" panose="020B0503020204020204" pitchFamily="34" charset="-122"/>
              <a:sym typeface="+mn-ea"/>
            </a:endParaRPr>
          </a:p>
        </p:txBody>
      </p:sp>
      <p:sp>
        <p:nvSpPr>
          <p:cNvPr id="102414" name="Oval 7"/>
          <p:cNvSpPr>
            <a:spLocks noChangeArrowheads="1"/>
          </p:cNvSpPr>
          <p:nvPr/>
        </p:nvSpPr>
        <p:spPr bwMode="auto">
          <a:xfrm>
            <a:off x="1372571" y="3456118"/>
            <a:ext cx="3298825"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102412" name="Oval 8"/>
          <p:cNvSpPr>
            <a:spLocks noChangeArrowheads="1"/>
          </p:cNvSpPr>
          <p:nvPr/>
        </p:nvSpPr>
        <p:spPr bwMode="auto">
          <a:xfrm>
            <a:off x="4306271" y="3456118"/>
            <a:ext cx="3394075" cy="1397000"/>
          </a:xfrm>
          <a:prstGeom prst="ellipse">
            <a:avLst/>
          </a:prstGeom>
          <a:solidFill>
            <a:srgbClr val="C0C0C0">
              <a:alpha val="50195"/>
            </a:srgb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102408" name="Oval 16"/>
          <p:cNvSpPr>
            <a:spLocks noChangeArrowheads="1"/>
          </p:cNvSpPr>
          <p:nvPr/>
        </p:nvSpPr>
        <p:spPr bwMode="auto">
          <a:xfrm>
            <a:off x="2915938" y="4333053"/>
            <a:ext cx="3298825"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5" name="文本框 4"/>
          <p:cNvSpPr txBox="1"/>
          <p:nvPr/>
        </p:nvSpPr>
        <p:spPr>
          <a:xfrm>
            <a:off x="2176862" y="3871388"/>
            <a:ext cx="1415772" cy="46166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数据量大</a:t>
            </a:r>
          </a:p>
        </p:txBody>
      </p:sp>
      <p:sp>
        <p:nvSpPr>
          <p:cNvPr id="6" name="文本框 5"/>
          <p:cNvSpPr txBox="1"/>
          <p:nvPr/>
        </p:nvSpPr>
        <p:spPr>
          <a:xfrm>
            <a:off x="5268931" y="3872678"/>
            <a:ext cx="1723549" cy="46166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数据跨度大</a:t>
            </a:r>
          </a:p>
        </p:txBody>
      </p:sp>
      <p:sp>
        <p:nvSpPr>
          <p:cNvPr id="7" name="文本框 6"/>
          <p:cNvSpPr txBox="1"/>
          <p:nvPr/>
        </p:nvSpPr>
        <p:spPr>
          <a:xfrm>
            <a:off x="3560306" y="4900098"/>
            <a:ext cx="2031325" cy="46166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企业服务市场</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hlinkClick r:id="rId3" action="ppaction://hlinksldjump" highlightClick="1"/>
            <a:hlinkHover r:id="" action="ppaction://noaction" highlightClick="1"/>
          </p:cNvPr>
          <p:cNvSpPr/>
          <p:nvPr/>
        </p:nvSpPr>
        <p:spPr bwMode="auto">
          <a:xfrm>
            <a:off x="6289675" y="3551238"/>
            <a:ext cx="2274888"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a:solidFill>
                  <a:srgbClr val="F68933"/>
                </a:solidFill>
                <a:latin typeface="微软雅黑" panose="020B0503020204020204" pitchFamily="34" charset="-122"/>
                <a:ea typeface="微软雅黑" panose="020B0503020204020204" pitchFamily="34" charset="-122"/>
                <a:cs typeface="Arial" panose="020B0604020202020204" pitchFamily="34" charset="0"/>
              </a:rPr>
              <a:t>环境趋势</a:t>
            </a:r>
          </a:p>
          <a:p>
            <a:pPr marL="113030" lvl="1">
              <a:lnSpc>
                <a:spcPct val="85000"/>
              </a:lnSpc>
              <a:spcBef>
                <a:spcPct val="15000"/>
              </a:spcBef>
              <a:buClr>
                <a:srgbClr val="747273"/>
              </a:buClr>
              <a:defRPr/>
            </a:pPr>
            <a:endParaRPr lang="en-US" altLang="zh-CN">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rPr>
              <a:t>创业创新的浪潮</a:t>
            </a:r>
          </a:p>
          <a:p>
            <a:pPr marL="113030" lvl="1">
              <a:lnSpc>
                <a:spcPct val="85000"/>
              </a:lnSpc>
              <a:spcBef>
                <a:spcPct val="15000"/>
              </a:spcBef>
              <a:buClr>
                <a:srgbClr val="747273"/>
              </a:buClr>
              <a:defRPr/>
            </a:pPr>
            <a:endParaRPr lang="en-US" altLang="zh-CN">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sz="110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1379" name="Rectangle 9"/>
          <p:cNvSpPr>
            <a:spLocks noGrp="1" noChangeArrowheads="1"/>
          </p:cNvSpPr>
          <p:nvPr>
            <p:ph type="title"/>
          </p:nvPr>
        </p:nvSpPr>
        <p:spPr>
          <a:xfrm>
            <a:off x="357188" y="374650"/>
            <a:ext cx="8291512" cy="676275"/>
          </a:xfrm>
        </p:spPr>
        <p:txBody>
          <a:bodyPr/>
          <a:lstStyle/>
          <a:p>
            <a:r>
              <a:rPr lang="zh-CN" altLang="en-US" dirty="0">
                <a:latin typeface="微软雅黑" panose="020B0503020204020204" pitchFamily="34" charset="-122"/>
                <a:ea typeface="微软雅黑" panose="020B0503020204020204" pitchFamily="34" charset="-122"/>
              </a:rPr>
              <a:t>市场分析</a:t>
            </a:r>
            <a:endParaRPr lang="he-IL" altLang="zh-CN" dirty="0">
              <a:latin typeface="微软雅黑" panose="020B0503020204020204" pitchFamily="34" charset="-122"/>
              <a:ea typeface="微软雅黑" panose="020B0503020204020204" pitchFamily="34" charset="-122"/>
            </a:endParaRPr>
          </a:p>
        </p:txBody>
      </p:sp>
      <p:sp>
        <p:nvSpPr>
          <p:cNvPr id="4" name="Rounded Rectangle 3">
            <a:hlinkClick r:id="rId4" action="ppaction://hlinksldjump" highlightClick="1"/>
            <a:hlinkHover r:id="" action="ppaction://noaction" highlightClick="1"/>
          </p:cNvPr>
          <p:cNvSpPr/>
          <p:nvPr/>
        </p:nvSpPr>
        <p:spPr bwMode="auto">
          <a:xfrm>
            <a:off x="579438" y="3551238"/>
            <a:ext cx="2274887"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a:solidFill>
                  <a:srgbClr val="F68933"/>
                </a:solidFill>
                <a:latin typeface="微软雅黑" panose="020B0503020204020204" pitchFamily="34" charset="-122"/>
                <a:ea typeface="微软雅黑" panose="020B0503020204020204" pitchFamily="34" charset="-122"/>
                <a:cs typeface="Arial" panose="020B0604020202020204" pitchFamily="34" charset="0"/>
              </a:rPr>
              <a:t>技术趋势</a:t>
            </a:r>
          </a:p>
          <a:p>
            <a:pPr marL="113030" lvl="1">
              <a:lnSpc>
                <a:spcPct val="85000"/>
              </a:lnSpc>
              <a:spcBef>
                <a:spcPct val="15000"/>
              </a:spcBef>
              <a:buClr>
                <a:srgbClr val="747273"/>
              </a:buClr>
              <a:defRPr/>
            </a:pPr>
            <a:endParaRPr lang="en-US" altLang="zh-CN">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rPr>
              <a:t>技术发展的必然</a:t>
            </a:r>
          </a:p>
          <a:p>
            <a:pPr marL="113030" lvl="1">
              <a:lnSpc>
                <a:spcPct val="85000"/>
              </a:lnSpc>
              <a:spcBef>
                <a:spcPct val="15000"/>
              </a:spcBef>
              <a:buClr>
                <a:srgbClr val="747273"/>
              </a:buClr>
              <a:defRPr/>
            </a:pPr>
            <a:r>
              <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rPr>
              <a:t>移动互联网的需要</a:t>
            </a:r>
          </a:p>
          <a:p>
            <a:pPr marL="113030" lvl="1">
              <a:lnSpc>
                <a:spcPct val="85000"/>
              </a:lnSpc>
              <a:spcBef>
                <a:spcPct val="15000"/>
              </a:spcBef>
              <a:buClr>
                <a:srgbClr val="747273"/>
              </a:buClr>
              <a:defRPr/>
            </a:pPr>
            <a:r>
              <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rPr>
              <a:t>移动垂直领域的延伸</a:t>
            </a:r>
          </a:p>
          <a:p>
            <a:pPr marL="113030" lvl="1">
              <a:lnSpc>
                <a:spcPct val="85000"/>
              </a:lnSpc>
              <a:spcBef>
                <a:spcPct val="15000"/>
              </a:spcBef>
              <a:buClr>
                <a:srgbClr val="747273"/>
              </a:buClr>
              <a:defRPr/>
            </a:pPr>
            <a:endParaRPr lang="en-US" altLang="zh-CN">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endParaRPr lang="en-US" altLang="zh-CN" sz="110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Rounded Rectangle 4">
            <a:hlinkClick r:id="rId5" action="ppaction://hlinksldjump" highlightClick="1"/>
            <a:hlinkHover r:id="" action="ppaction://noaction" highlightClick="1"/>
          </p:cNvPr>
          <p:cNvSpPr/>
          <p:nvPr/>
        </p:nvSpPr>
        <p:spPr bwMode="auto">
          <a:xfrm>
            <a:off x="3433763" y="3551238"/>
            <a:ext cx="2276475"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b="1">
                <a:solidFill>
                  <a:srgbClr val="F68933"/>
                </a:solidFill>
                <a:latin typeface="微软雅黑" panose="020B0503020204020204" pitchFamily="34" charset="-122"/>
                <a:ea typeface="微软雅黑" panose="020B0503020204020204" pitchFamily="34" charset="-122"/>
                <a:cs typeface="Arial" panose="020B0604020202020204" pitchFamily="34" charset="0"/>
              </a:rPr>
              <a:t>市场趋势</a:t>
            </a:r>
          </a:p>
          <a:p>
            <a:pPr marL="113030" lvl="1">
              <a:lnSpc>
                <a:spcPct val="85000"/>
              </a:lnSpc>
              <a:spcBef>
                <a:spcPct val="15000"/>
              </a:spcBef>
              <a:buClr>
                <a:srgbClr val="747273"/>
              </a:buClr>
              <a:defRPr/>
            </a:pPr>
            <a:endParaRPr lang="en-US" altLang="zh-CN">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rPr>
              <a:t>企业的</a:t>
            </a:r>
            <a:r>
              <a:rPr lang="en-US" altLang="zh-CN">
                <a:solidFill>
                  <a:srgbClr val="2C2C2C"/>
                </a:solidFill>
                <a:latin typeface="微软雅黑" panose="020B0503020204020204" pitchFamily="34" charset="-122"/>
                <a:ea typeface="微软雅黑" panose="020B0503020204020204" pitchFamily="34" charset="-122"/>
                <a:cs typeface="Arial" panose="020B0604020202020204" pitchFamily="34" charset="0"/>
              </a:rPr>
              <a:t>IT</a:t>
            </a:r>
            <a:r>
              <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rPr>
              <a:t>服务潮流</a:t>
            </a:r>
          </a:p>
          <a:p>
            <a:pPr marL="113030" lvl="1">
              <a:lnSpc>
                <a:spcPct val="85000"/>
              </a:lnSpc>
              <a:spcBef>
                <a:spcPct val="15000"/>
              </a:spcBef>
              <a:buClr>
                <a:srgbClr val="747273"/>
              </a:buClr>
              <a:defRPr/>
            </a:pPr>
            <a:endPar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endParaRPr lang="en-US" altLang="zh-CN" sz="110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01382" name="Straight Connector 8"/>
          <p:cNvCxnSpPr>
            <a:cxnSpLocks noChangeShapeType="1"/>
          </p:cNvCxnSpPr>
          <p:nvPr/>
        </p:nvCxnSpPr>
        <p:spPr bwMode="auto">
          <a:xfrm>
            <a:off x="742950" y="4095750"/>
            <a:ext cx="1949450" cy="1588"/>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3" name="Straight Connector 9"/>
          <p:cNvCxnSpPr>
            <a:cxnSpLocks noChangeShapeType="1"/>
          </p:cNvCxnSpPr>
          <p:nvPr/>
        </p:nvCxnSpPr>
        <p:spPr bwMode="auto">
          <a:xfrm>
            <a:off x="3597275"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4" name="Straight Connector 10"/>
          <p:cNvCxnSpPr>
            <a:cxnSpLocks noChangeShapeType="1"/>
          </p:cNvCxnSpPr>
          <p:nvPr/>
        </p:nvCxnSpPr>
        <p:spPr bwMode="auto">
          <a:xfrm>
            <a:off x="6453188"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pic>
        <p:nvPicPr>
          <p:cNvPr id="2" name="图片 1"/>
          <p:cNvPicPr>
            <a:picLocks noChangeAspect="1"/>
          </p:cNvPicPr>
          <p:nvPr/>
        </p:nvPicPr>
        <p:blipFill>
          <a:blip r:embed="rId6"/>
          <a:stretch>
            <a:fillRect/>
          </a:stretch>
        </p:blipFill>
        <p:spPr>
          <a:xfrm>
            <a:off x="574675" y="1708785"/>
            <a:ext cx="2279650" cy="1582420"/>
          </a:xfrm>
          <a:prstGeom prst="rect">
            <a:avLst/>
          </a:prstGeom>
        </p:spPr>
      </p:pic>
      <p:pic>
        <p:nvPicPr>
          <p:cNvPr id="3" name="图片 2"/>
          <p:cNvPicPr>
            <a:picLocks noChangeAspect="1"/>
          </p:cNvPicPr>
          <p:nvPr/>
        </p:nvPicPr>
        <p:blipFill>
          <a:blip r:embed="rId7"/>
          <a:stretch>
            <a:fillRect/>
          </a:stretch>
        </p:blipFill>
        <p:spPr>
          <a:xfrm>
            <a:off x="3376295" y="1744345"/>
            <a:ext cx="2334260" cy="1510665"/>
          </a:xfrm>
          <a:prstGeom prst="rect">
            <a:avLst/>
          </a:prstGeom>
        </p:spPr>
      </p:pic>
      <p:pic>
        <p:nvPicPr>
          <p:cNvPr id="6" name="图片 5"/>
          <p:cNvPicPr>
            <a:picLocks noChangeAspect="1"/>
          </p:cNvPicPr>
          <p:nvPr/>
        </p:nvPicPr>
        <p:blipFill>
          <a:blip r:embed="rId8"/>
          <a:stretch>
            <a:fillRect/>
          </a:stretch>
        </p:blipFill>
        <p:spPr>
          <a:xfrm>
            <a:off x="6289675" y="1744345"/>
            <a:ext cx="2223770" cy="1510030"/>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市场趋势</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企业的</a:t>
            </a:r>
            <a:r>
              <a:rPr lang="en-US" altLang="zh-CN">
                <a:latin typeface="微软雅黑" panose="020B0503020204020204" pitchFamily="34" charset="-122"/>
                <a:ea typeface="微软雅黑" panose="020B0503020204020204" pitchFamily="34" charset="-122"/>
              </a:rPr>
              <a:t>IT</a:t>
            </a:r>
            <a:r>
              <a:rPr lang="zh-CN" altLang="en-US">
                <a:latin typeface="微软雅黑" panose="020B0503020204020204" pitchFamily="34" charset="-122"/>
                <a:ea typeface="微软雅黑" panose="020B0503020204020204" pitchFamily="34" charset="-122"/>
              </a:rPr>
              <a:t>服务改革</a:t>
            </a:r>
          </a:p>
        </p:txBody>
      </p:sp>
      <p:sp>
        <p:nvSpPr>
          <p:cNvPr id="102403" name="Content Placeholder 2"/>
          <p:cNvSpPr>
            <a:spLocks noGrp="1"/>
          </p:cNvSpPr>
          <p:nvPr>
            <p:ph idx="4294967295"/>
          </p:nvPr>
        </p:nvSpPr>
        <p:spPr bwMode="auto">
          <a:xfrm>
            <a:off x="461963" y="1328738"/>
            <a:ext cx="8228012"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微软雅黑" panose="020B0503020204020204" pitchFamily="34" charset="-122"/>
                <a:ea typeface="微软雅黑" panose="020B0503020204020204" pitchFamily="34" charset="-122"/>
              </a:rPr>
              <a:t>企业内部信息化之后的</a:t>
            </a:r>
            <a:r>
              <a:rPr lang="zh-CN" altLang="en-US" b="1">
                <a:solidFill>
                  <a:srgbClr val="0070C0"/>
                </a:solidFill>
                <a:latin typeface="微软雅黑" panose="020B0503020204020204" pitchFamily="34" charset="-122"/>
                <a:ea typeface="微软雅黑" panose="020B0503020204020204" pitchFamily="34" charset="-122"/>
              </a:rPr>
              <a:t>对外客户</a:t>
            </a:r>
            <a:r>
              <a:rPr altLang="zh-CN" b="1">
                <a:solidFill>
                  <a:srgbClr val="0070C0"/>
                </a:solidFill>
                <a:latin typeface="微软雅黑" panose="020B0503020204020204" pitchFamily="34" charset="-122"/>
                <a:ea typeface="微软雅黑" panose="020B0503020204020204" pitchFamily="34" charset="-122"/>
              </a:rPr>
              <a:t>IT</a:t>
            </a:r>
            <a:r>
              <a:rPr lang="zh-CN" altLang="en-US" b="1">
                <a:solidFill>
                  <a:srgbClr val="0070C0"/>
                </a:solidFill>
                <a:latin typeface="微软雅黑" panose="020B0503020204020204" pitchFamily="34" charset="-122"/>
                <a:ea typeface="微软雅黑" panose="020B0503020204020204" pitchFamily="34" charset="-122"/>
              </a:rPr>
              <a:t>服务</a:t>
            </a:r>
          </a:p>
          <a:p>
            <a:pPr eaLnBrk="1" hangingPunct="1"/>
            <a:r>
              <a:rPr lang="zh-CN" altLang="en-US">
                <a:latin typeface="微软雅黑" panose="020B0503020204020204" pitchFamily="34" charset="-122"/>
                <a:ea typeface="微软雅黑" panose="020B0503020204020204" pitchFamily="34" charset="-122"/>
              </a:rPr>
              <a:t>实业企业成立软件开发部门是不可能的，对</a:t>
            </a:r>
            <a:r>
              <a:rPr lang="zh-CN" altLang="en-US" b="1">
                <a:solidFill>
                  <a:srgbClr val="0070C0"/>
                </a:solidFill>
                <a:latin typeface="微软雅黑" panose="020B0503020204020204" pitchFamily="34" charset="-122"/>
                <a:ea typeface="微软雅黑" panose="020B0503020204020204" pitchFamily="34" charset="-122"/>
              </a:rPr>
              <a:t>外包是潮流</a:t>
            </a:r>
          </a:p>
          <a:p>
            <a:pPr eaLnBrk="1" hangingPunct="1"/>
            <a:r>
              <a:rPr lang="zh-CN" altLang="en-US">
                <a:latin typeface="微软雅黑" panose="020B0503020204020204" pitchFamily="34" charset="-122"/>
                <a:ea typeface="微软雅黑" panose="020B0503020204020204" pitchFamily="34" charset="-122"/>
                <a:sym typeface="+mn-ea"/>
              </a:rPr>
              <a:t>行业的创新会在移动互联网的基础上出现，颠覆传统行业</a:t>
            </a:r>
            <a:endParaRPr altLang="zh-CN">
              <a:latin typeface="微软雅黑" panose="020B0503020204020204" pitchFamily="34" charset="-122"/>
              <a:ea typeface="微软雅黑" panose="020B0503020204020204" pitchFamily="34" charset="-122"/>
              <a:sym typeface="+mn-ea"/>
            </a:endParaRPr>
          </a:p>
        </p:txBody>
      </p:sp>
      <p:sp>
        <p:nvSpPr>
          <p:cNvPr id="102414" name="Oval 7"/>
          <p:cNvSpPr>
            <a:spLocks noChangeArrowheads="1"/>
          </p:cNvSpPr>
          <p:nvPr/>
        </p:nvSpPr>
        <p:spPr bwMode="auto">
          <a:xfrm>
            <a:off x="1408430" y="2945130"/>
            <a:ext cx="3298825"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102412" name="Oval 8"/>
          <p:cNvSpPr>
            <a:spLocks noChangeArrowheads="1"/>
          </p:cNvSpPr>
          <p:nvPr/>
        </p:nvSpPr>
        <p:spPr bwMode="auto">
          <a:xfrm>
            <a:off x="4342130" y="2945130"/>
            <a:ext cx="3394075" cy="1397000"/>
          </a:xfrm>
          <a:prstGeom prst="ellipse">
            <a:avLst/>
          </a:prstGeom>
          <a:solidFill>
            <a:srgbClr val="C0C0C0">
              <a:alpha val="50195"/>
            </a:srgb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102408" name="Oval 16"/>
          <p:cNvSpPr>
            <a:spLocks noChangeArrowheads="1"/>
          </p:cNvSpPr>
          <p:nvPr/>
        </p:nvSpPr>
        <p:spPr bwMode="auto">
          <a:xfrm>
            <a:off x="2914650" y="4479925"/>
            <a:ext cx="3298825"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5" name="文本框 4"/>
          <p:cNvSpPr txBox="1"/>
          <p:nvPr/>
        </p:nvSpPr>
        <p:spPr>
          <a:xfrm>
            <a:off x="2303780" y="3361690"/>
            <a:ext cx="1402080" cy="46037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实体服务</a:t>
            </a:r>
          </a:p>
        </p:txBody>
      </p:sp>
      <p:sp>
        <p:nvSpPr>
          <p:cNvPr id="6" name="文本框 5"/>
          <p:cNvSpPr txBox="1"/>
          <p:nvPr/>
        </p:nvSpPr>
        <p:spPr>
          <a:xfrm>
            <a:off x="5304790" y="3361690"/>
            <a:ext cx="1706880" cy="46037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互联网思想</a:t>
            </a:r>
          </a:p>
        </p:txBody>
      </p:sp>
      <p:sp>
        <p:nvSpPr>
          <p:cNvPr id="7" name="文本框 6"/>
          <p:cNvSpPr txBox="1"/>
          <p:nvPr/>
        </p:nvSpPr>
        <p:spPr>
          <a:xfrm>
            <a:off x="3809345" y="4947592"/>
            <a:ext cx="1415772" cy="46166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颠覆传统</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3"/>
          <p:cNvSpPr txBox="1">
            <a:spLocks noChangeArrowheads="1"/>
          </p:cNvSpPr>
          <p:nvPr/>
        </p:nvSpPr>
        <p:spPr bwMode="auto">
          <a:xfrm>
            <a:off x="328613" y="927100"/>
            <a:ext cx="8459787"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a:lnSpc>
                <a:spcPct val="85000"/>
              </a:lnSpc>
              <a:spcBef>
                <a:spcPct val="15000"/>
              </a:spcBef>
              <a:buClr>
                <a:srgbClr val="747273"/>
              </a:buClr>
            </a:pPr>
            <a:r>
              <a:rPr lang="zh-CN" altLang="en-US" sz="4800" dirty="0">
                <a:solidFill>
                  <a:srgbClr val="FFFFFF"/>
                </a:solidFill>
                <a:latin typeface="微软雅黑" panose="020B0503020204020204" pitchFamily="34" charset="-122"/>
                <a:ea typeface="微软雅黑" panose="020B0503020204020204" pitchFamily="34" charset="-122"/>
              </a:rPr>
              <a:t>家装企业</a:t>
            </a:r>
            <a:r>
              <a:rPr lang="en-US" altLang="zh-CN" sz="4800" dirty="0">
                <a:solidFill>
                  <a:srgbClr val="FFFFFF"/>
                </a:solidFill>
                <a:latin typeface="微软雅黑" panose="020B0503020204020204" pitchFamily="34" charset="-122"/>
                <a:ea typeface="微软雅黑" panose="020B0503020204020204" pitchFamily="34" charset="-122"/>
              </a:rPr>
              <a:t>IT</a:t>
            </a:r>
            <a:r>
              <a:rPr lang="zh-CN" altLang="en-US" sz="4800" dirty="0">
                <a:solidFill>
                  <a:srgbClr val="FFFFFF"/>
                </a:solidFill>
                <a:latin typeface="微软雅黑" panose="020B0503020204020204" pitchFamily="34" charset="-122"/>
                <a:ea typeface="微软雅黑" panose="020B0503020204020204" pitchFamily="34" charset="-122"/>
              </a:rPr>
              <a:t>服务</a:t>
            </a:r>
            <a:br>
              <a:rPr lang="en-US" altLang="zh-CN" sz="4800" dirty="0">
                <a:solidFill>
                  <a:srgbClr val="141414"/>
                </a:solidFill>
                <a:latin typeface="微软雅黑" panose="020B0503020204020204" pitchFamily="34" charset="-122"/>
                <a:ea typeface="微软雅黑" panose="020B0503020204020204" pitchFamily="34" charset="-122"/>
              </a:rPr>
            </a:br>
            <a:r>
              <a:rPr lang="zh-CN" altLang="en-US" sz="7200" b="1" dirty="0">
                <a:solidFill>
                  <a:srgbClr val="F68933"/>
                </a:solidFill>
                <a:latin typeface="微软雅黑" panose="020B0503020204020204" pitchFamily="34" charset="-122"/>
                <a:ea typeface="微软雅黑" panose="020B0503020204020204" pitchFamily="34" charset="-122"/>
              </a:rPr>
              <a:t>改革进行时</a:t>
            </a:r>
            <a:endParaRPr lang="en-US" altLang="zh-CN" sz="7200" b="1" dirty="0">
              <a:solidFill>
                <a:srgbClr val="FFFFFF"/>
              </a:solidFill>
              <a:latin typeface="微软雅黑" panose="020B0503020204020204" pitchFamily="34" charset="-122"/>
              <a:ea typeface="微软雅黑" panose="020B0503020204020204" pitchFamily="34" charset="-122"/>
            </a:endParaRPr>
          </a:p>
        </p:txBody>
      </p:sp>
      <p:sp>
        <p:nvSpPr>
          <p:cNvPr id="104451" name="Rectangle 23"/>
          <p:cNvSpPr txBox="1">
            <a:spLocks noChangeArrowheads="1"/>
          </p:cNvSpPr>
          <p:nvPr/>
        </p:nvSpPr>
        <p:spPr bwMode="auto">
          <a:xfrm>
            <a:off x="712788" y="2176463"/>
            <a:ext cx="8075612"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zh-CN" altLang="en-US" sz="3600" dirty="0">
                <a:solidFill>
                  <a:srgbClr val="FFFFFF"/>
                </a:solidFill>
                <a:latin typeface="微软雅黑" panose="020B0503020204020204" pitchFamily="34" charset="-122"/>
                <a:ea typeface="微软雅黑" panose="020B0503020204020204" pitchFamily="34" charset="-122"/>
              </a:rPr>
              <a:t>龙头企业的</a:t>
            </a:r>
            <a:r>
              <a:rPr lang="en-US" altLang="zh-CN" sz="3600" dirty="0">
                <a:solidFill>
                  <a:srgbClr val="FFFFFF"/>
                </a:solidFill>
                <a:latin typeface="微软雅黑" panose="020B0503020204020204" pitchFamily="34" charset="-122"/>
                <a:ea typeface="微软雅黑" panose="020B0503020204020204" pitchFamily="34" charset="-122"/>
              </a:rPr>
              <a:t>APP</a:t>
            </a:r>
            <a:r>
              <a:rPr lang="zh-CN" altLang="en-US" sz="3600" dirty="0">
                <a:solidFill>
                  <a:srgbClr val="FFFFFF"/>
                </a:solidFill>
                <a:latin typeface="微软雅黑" panose="020B0503020204020204" pitchFamily="34" charset="-122"/>
                <a:ea typeface="微软雅黑" panose="020B0503020204020204" pitchFamily="34" charset="-122"/>
              </a:rPr>
              <a:t>，小公司不想复制吗？</a:t>
            </a:r>
            <a:br>
              <a:rPr lang="en-US" altLang="zh-CN" sz="3600" dirty="0">
                <a:solidFill>
                  <a:srgbClr val="FFFFFF"/>
                </a:solidFill>
                <a:latin typeface="微软雅黑" panose="020B0503020204020204" pitchFamily="34" charset="-122"/>
                <a:ea typeface="微软雅黑" panose="020B0503020204020204" pitchFamily="34" charset="-122"/>
              </a:rPr>
            </a:br>
            <a:r>
              <a:rPr lang="zh-CN" altLang="en-US" sz="3600" dirty="0">
                <a:solidFill>
                  <a:srgbClr val="FFFFFF"/>
                </a:solidFill>
                <a:latin typeface="微软雅黑" panose="020B0503020204020204" pitchFamily="34" charset="-122"/>
                <a:ea typeface="微软雅黑" panose="020B0503020204020204" pitchFamily="34" charset="-122"/>
              </a:rPr>
              <a:t>提供</a:t>
            </a:r>
            <a:r>
              <a:rPr lang="en-US" altLang="zh-CN" sz="3600" dirty="0">
                <a:solidFill>
                  <a:srgbClr val="FFFFFF"/>
                </a:solidFill>
                <a:latin typeface="微软雅黑" panose="020B0503020204020204" pitchFamily="34" charset="-122"/>
                <a:ea typeface="微软雅黑" panose="020B0503020204020204" pitchFamily="34" charset="-122"/>
              </a:rPr>
              <a:t>AR/VR</a:t>
            </a:r>
            <a:r>
              <a:rPr lang="zh-CN" altLang="en-US" sz="3600" dirty="0">
                <a:solidFill>
                  <a:srgbClr val="FFFFFF"/>
                </a:solidFill>
                <a:latin typeface="微软雅黑" panose="020B0503020204020204" pitchFamily="34" charset="-122"/>
                <a:ea typeface="微软雅黑" panose="020B0503020204020204" pitchFamily="34" charset="-122"/>
              </a:rPr>
              <a:t>的方式跟踪装修进度？</a:t>
            </a:r>
            <a:endParaRPr lang="en-US" altLang="zh-CN" sz="3600" dirty="0">
              <a:solidFill>
                <a:srgbClr val="FFFFFF"/>
              </a:solidFill>
              <a:latin typeface="微软雅黑" panose="020B0503020204020204" pitchFamily="34" charset="-122"/>
              <a:ea typeface="微软雅黑" panose="020B0503020204020204" pitchFamily="34" charset="-122"/>
            </a:endParaRPr>
          </a:p>
        </p:txBody>
      </p:sp>
      <p:sp>
        <p:nvSpPr>
          <p:cNvPr id="104452" name="TextBox 6"/>
          <p:cNvSpPr txBox="1">
            <a:spLocks noChangeArrowheads="1"/>
          </p:cNvSpPr>
          <p:nvPr/>
        </p:nvSpPr>
        <p:spPr bwMode="auto">
          <a:xfrm>
            <a:off x="790575" y="3717925"/>
            <a:ext cx="7997825" cy="285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zh-CN" altLang="en-US" sz="2800" dirty="0">
                <a:solidFill>
                  <a:srgbClr val="D9D9D9"/>
                </a:solidFill>
                <a:latin typeface="微软雅黑" panose="020B0503020204020204" pitchFamily="34" charset="-122"/>
                <a:ea typeface="微软雅黑" panose="020B0503020204020204" pitchFamily="34" charset="-122"/>
              </a:rPr>
              <a:t>材料供应商商城</a:t>
            </a:r>
            <a:br>
              <a:rPr lang="en-US" altLang="zh-CN" sz="2800" dirty="0">
                <a:solidFill>
                  <a:srgbClr val="D9D9D9"/>
                </a:solidFill>
                <a:latin typeface="微软雅黑" panose="020B0503020204020204" pitchFamily="34" charset="-122"/>
                <a:ea typeface="微软雅黑" panose="020B0503020204020204" pitchFamily="34" charset="-122"/>
              </a:rPr>
            </a:br>
            <a:r>
              <a:rPr lang="zh-CN" altLang="en-US" sz="2800" dirty="0">
                <a:solidFill>
                  <a:srgbClr val="D9D9D9"/>
                </a:solidFill>
                <a:latin typeface="微软雅黑" panose="020B0503020204020204" pitchFamily="34" charset="-122"/>
                <a:ea typeface="微软雅黑" panose="020B0503020204020204" pitchFamily="34" charset="-122"/>
              </a:rPr>
              <a:t>完整的售后服务跟踪</a:t>
            </a:r>
            <a:br>
              <a:rPr lang="en-US" altLang="zh-CN" sz="2800" dirty="0">
                <a:solidFill>
                  <a:srgbClr val="D9D9D9"/>
                </a:solidFill>
                <a:latin typeface="微软雅黑" panose="020B0503020204020204" pitchFamily="34" charset="-122"/>
                <a:ea typeface="微软雅黑" panose="020B0503020204020204" pitchFamily="34" charset="-122"/>
              </a:rPr>
            </a:br>
            <a:endParaRPr lang="en-US" altLang="zh-CN" sz="2800" dirty="0">
              <a:solidFill>
                <a:srgbClr val="D9D9D9"/>
              </a:solidFill>
              <a:latin typeface="微软雅黑" panose="020B0503020204020204" pitchFamily="34" charset="-122"/>
              <a:ea typeface="微软雅黑" panose="020B0503020204020204" pitchFamily="34" charset="-122"/>
            </a:endParaRPr>
          </a:p>
          <a:p>
            <a:pPr algn="r" eaLnBrk="1" hangingPunct="1">
              <a:lnSpc>
                <a:spcPct val="85000"/>
              </a:lnSpc>
              <a:spcBef>
                <a:spcPct val="15000"/>
              </a:spcBef>
              <a:buClr>
                <a:srgbClr val="747273"/>
              </a:buClr>
            </a:pPr>
            <a:r>
              <a:rPr lang="zh-CN" altLang="en-US" sz="2800" dirty="0">
                <a:solidFill>
                  <a:srgbClr val="D9D9D9"/>
                </a:solidFill>
                <a:latin typeface="微软雅黑" panose="020B0503020204020204" pitchFamily="34" charset="-122"/>
                <a:ea typeface="微软雅黑" panose="020B0503020204020204" pitchFamily="34" charset="-122"/>
              </a:rPr>
              <a:t>实业</a:t>
            </a:r>
            <a:r>
              <a:rPr lang="en-US" altLang="zh-CN" sz="2800" dirty="0">
                <a:solidFill>
                  <a:srgbClr val="D9D9D9"/>
                </a:solidFill>
                <a:latin typeface="微软雅黑" panose="020B0503020204020204" pitchFamily="34" charset="-122"/>
                <a:ea typeface="微软雅黑" panose="020B0503020204020204" pitchFamily="34" charset="-122"/>
              </a:rPr>
              <a:t>+IT</a:t>
            </a:r>
            <a:r>
              <a:rPr lang="zh-CN" altLang="en-US" sz="2800" dirty="0">
                <a:solidFill>
                  <a:srgbClr val="D9D9D9"/>
                </a:solidFill>
                <a:latin typeface="微软雅黑" panose="020B0503020204020204" pitchFamily="34" charset="-122"/>
                <a:ea typeface="微软雅黑" panose="020B0503020204020204" pitchFamily="34" charset="-122"/>
              </a:rPr>
              <a:t>服务</a:t>
            </a:r>
            <a:r>
              <a:rPr lang="en-US" altLang="zh-CN" sz="2800" dirty="0">
                <a:solidFill>
                  <a:srgbClr val="D9D9D9"/>
                </a:solidFill>
                <a:latin typeface="微软雅黑" panose="020B0503020204020204" pitchFamily="34" charset="-122"/>
                <a:ea typeface="微软雅黑" panose="020B0503020204020204" pitchFamily="34" charset="-122"/>
              </a:rPr>
              <a:t>=</a:t>
            </a:r>
            <a:r>
              <a:rPr lang="zh-CN" altLang="en-US" sz="2800" dirty="0">
                <a:solidFill>
                  <a:srgbClr val="D9D9D9"/>
                </a:solidFill>
                <a:latin typeface="微软雅黑" panose="020B0503020204020204" pitchFamily="34" charset="-122"/>
                <a:ea typeface="微软雅黑" panose="020B0503020204020204" pitchFamily="34" charset="-122"/>
              </a:rPr>
              <a:t>未来</a:t>
            </a:r>
            <a:endParaRPr lang="en-US" altLang="zh-CN" sz="2800" dirty="0">
              <a:solidFill>
                <a:srgbClr val="D9D9D9"/>
              </a:solidFill>
              <a:latin typeface="微软雅黑" panose="020B0503020204020204" pitchFamily="34" charset="-122"/>
              <a:ea typeface="微软雅黑" panose="020B0503020204020204" pitchFamily="34" charset="-122"/>
            </a:endParaRPr>
          </a:p>
          <a:p>
            <a:pPr algn="ctr" eaLnBrk="1" hangingPunct="1">
              <a:lnSpc>
                <a:spcPct val="85000"/>
              </a:lnSpc>
              <a:spcBef>
                <a:spcPct val="15000"/>
              </a:spcBef>
              <a:buClr>
                <a:srgbClr val="747273"/>
              </a:buClr>
            </a:pPr>
            <a:endParaRPr lang="en-US" altLang="zh-CN" sz="2800" dirty="0">
              <a:solidFill>
                <a:srgbClr val="D9D9D9"/>
              </a:solidFill>
              <a:latin typeface="微软雅黑" panose="020B0503020204020204" pitchFamily="34" charset="-122"/>
              <a:ea typeface="微软雅黑" panose="020B0503020204020204" pitchFamily="34" charset="-122"/>
            </a:endParaRPr>
          </a:p>
          <a:p>
            <a:pPr algn="ctr" eaLnBrk="1" hangingPunct="1">
              <a:lnSpc>
                <a:spcPct val="85000"/>
              </a:lnSpc>
              <a:spcBef>
                <a:spcPct val="15000"/>
              </a:spcBef>
              <a:buClr>
                <a:srgbClr val="747273"/>
              </a:buClr>
            </a:pPr>
            <a:endParaRPr lang="en-US" altLang="zh-CN" sz="2800" dirty="0">
              <a:solidFill>
                <a:srgbClr val="D9D9D9"/>
              </a:solidFill>
              <a:latin typeface="微软雅黑" panose="020B0503020204020204" pitchFamily="34" charset="-122"/>
              <a:ea typeface="微软雅黑" panose="020B0503020204020204" pitchFamily="34" charset="-122"/>
            </a:endParaRPr>
          </a:p>
          <a:p>
            <a:pPr algn="ctr" eaLnBrk="1" hangingPunct="1">
              <a:lnSpc>
                <a:spcPct val="85000"/>
              </a:lnSpc>
              <a:spcBef>
                <a:spcPct val="15000"/>
              </a:spcBef>
              <a:buClr>
                <a:srgbClr val="747273"/>
              </a:buClr>
            </a:pPr>
            <a:endParaRPr lang="en-US" altLang="zh-CN" sz="2400" dirty="0">
              <a:solidFill>
                <a:srgbClr val="D9D9D9"/>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hlinkClick r:id="rId3" action="ppaction://hlinksldjump" highlightClick="1"/>
            <a:hlinkHover r:id="" action="ppaction://noaction" highlightClick="1"/>
          </p:cNvPr>
          <p:cNvSpPr/>
          <p:nvPr/>
        </p:nvSpPr>
        <p:spPr bwMode="auto">
          <a:xfrm>
            <a:off x="6289675" y="3551238"/>
            <a:ext cx="2274888"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互联网创业项目</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协助创业者完成早期项目，组成团队</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sz="11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sz="1100"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爱创业平台外包服务</a:t>
            </a:r>
            <a:endParaRPr lang="en-US" altLang="zh-CN" sz="1100"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1379" name="Rectangle 9"/>
          <p:cNvSpPr>
            <a:spLocks noGrp="1" noChangeArrowheads="1"/>
          </p:cNvSpPr>
          <p:nvPr>
            <p:ph type="title"/>
          </p:nvPr>
        </p:nvSpPr>
        <p:spPr>
          <a:xfrm>
            <a:off x="357188" y="374650"/>
            <a:ext cx="8291512" cy="676275"/>
          </a:xfrm>
        </p:spPr>
        <p:txBody>
          <a:bodyPr/>
          <a:lstStyle/>
          <a:p>
            <a:r>
              <a:rPr lang="zh-CN" altLang="en-US" dirty="0">
                <a:latin typeface="微软雅黑" panose="020B0503020204020204" pitchFamily="34" charset="-122"/>
                <a:ea typeface="微软雅黑" panose="020B0503020204020204" pitchFamily="34" charset="-122"/>
              </a:rPr>
              <a:t>目标市场</a:t>
            </a:r>
          </a:p>
        </p:txBody>
      </p:sp>
      <p:sp>
        <p:nvSpPr>
          <p:cNvPr id="4" name="Rounded Rectangle 3">
            <a:hlinkClick r:id="rId4" action="ppaction://hlinksldjump" highlightClick="1"/>
            <a:hlinkHover r:id="" action="ppaction://noaction" highlightClick="1"/>
          </p:cNvPr>
          <p:cNvSpPr/>
          <p:nvPr/>
        </p:nvSpPr>
        <p:spPr bwMode="auto">
          <a:xfrm>
            <a:off x="579438" y="3551238"/>
            <a:ext cx="2274887"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应用开发工程师</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数据后端服务</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知识共享、消费</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爱创业接订单平台</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endParaRPr lang="en-US" altLang="zh-CN" sz="11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Rounded Rectangle 4">
            <a:hlinkClick r:id="rId5" action="ppaction://hlinksldjump" highlightClick="1"/>
            <a:hlinkHover r:id="" action="ppaction://noaction" highlightClick="1"/>
          </p:cNvPr>
          <p:cNvSpPr/>
          <p:nvPr/>
        </p:nvSpPr>
        <p:spPr bwMode="auto">
          <a:xfrm>
            <a:off x="3433763" y="3551238"/>
            <a:ext cx="2276475"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企业级</a:t>
            </a:r>
            <a:r>
              <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IT</a:t>
            </a: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服务外包</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快速支持企业级的</a:t>
            </a:r>
            <a:r>
              <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IT</a:t>
            </a: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服务，为企业提供互联网服务的定制化服务</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爱创业平台外包服务</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endParaRPr lang="en-US" altLang="zh-CN" sz="11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01382" name="Straight Connector 8"/>
          <p:cNvCxnSpPr>
            <a:cxnSpLocks noChangeShapeType="1"/>
          </p:cNvCxnSpPr>
          <p:nvPr/>
        </p:nvCxnSpPr>
        <p:spPr bwMode="auto">
          <a:xfrm>
            <a:off x="742950" y="4095750"/>
            <a:ext cx="1949450" cy="1588"/>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3" name="Straight Connector 9"/>
          <p:cNvCxnSpPr>
            <a:cxnSpLocks noChangeShapeType="1"/>
          </p:cNvCxnSpPr>
          <p:nvPr/>
        </p:nvCxnSpPr>
        <p:spPr bwMode="auto">
          <a:xfrm>
            <a:off x="3597275"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4" name="Straight Connector 10"/>
          <p:cNvCxnSpPr>
            <a:cxnSpLocks noChangeShapeType="1"/>
          </p:cNvCxnSpPr>
          <p:nvPr/>
        </p:nvCxnSpPr>
        <p:spPr bwMode="auto">
          <a:xfrm>
            <a:off x="6453188"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pic>
        <p:nvPicPr>
          <p:cNvPr id="108546" name="Picture 2" descr="https://timgsa.baidu.com/timg?image&amp;quality=80&amp;size=b9999_10000&amp;sec=1505212720777&amp;di=9ef480641a4caf01a62747bdb46d895c&amp;imgtype=0&amp;src=http%3A%2F%2Fnewbie2.oss-cn-beijing.aliyuncs.com%2F146036022260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397" y="1714830"/>
            <a:ext cx="2420968" cy="1738405"/>
          </a:xfrm>
          <a:prstGeom prst="rect">
            <a:avLst/>
          </a:prstGeom>
          <a:noFill/>
          <a:extLst>
            <a:ext uri="{909E8E84-426E-40DD-AFC4-6F175D3DCCD1}">
              <a14:hiddenFill xmlns:a14="http://schemas.microsoft.com/office/drawing/2010/main">
                <a:solidFill>
                  <a:srgbClr val="FFFFFF"/>
                </a:solidFill>
              </a14:hiddenFill>
            </a:ext>
          </a:extLst>
        </p:spPr>
      </p:pic>
      <p:pic>
        <p:nvPicPr>
          <p:cNvPr id="108548" name="Picture 4" descr="https://timgsa.baidu.com/timg?image&amp;quality=80&amp;size=b9999_10000&amp;sec=1505213169003&amp;di=6f3af5df7d1f4c11d9a37985b871f664&amp;imgtype=0&amp;src=http%3A%2F%2Ffile.chnsourcing.com.cn%2F2014%2F06%2F1403316497188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3762" y="1708574"/>
            <a:ext cx="2276475" cy="1744661"/>
          </a:xfrm>
          <a:prstGeom prst="rect">
            <a:avLst/>
          </a:prstGeom>
          <a:noFill/>
          <a:extLst>
            <a:ext uri="{909E8E84-426E-40DD-AFC4-6F175D3DCCD1}">
              <a14:hiddenFill xmlns:a14="http://schemas.microsoft.com/office/drawing/2010/main">
                <a:solidFill>
                  <a:srgbClr val="FFFFFF"/>
                </a:solidFill>
              </a14:hiddenFill>
            </a:ext>
          </a:extLst>
        </p:spPr>
      </p:pic>
      <p:pic>
        <p:nvPicPr>
          <p:cNvPr id="108550" name="Picture 6" descr="https://timgsa.baidu.com/timg?image&amp;quality=80&amp;size=b9999_10000&amp;sec=1505213241538&amp;di=577d489f15683ca425e768f2b02fcb54&amp;imgtype=0&amp;src=http%3A%2F%2Ffiles.3158.cn%2Farticle%2F201501%2F0506%2F071490755077577.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9675" y="1708573"/>
            <a:ext cx="2326214" cy="17446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竞争对手</a:t>
            </a:r>
          </a:p>
        </p:txBody>
      </p:sp>
      <p:sp>
        <p:nvSpPr>
          <p:cNvPr id="102403" name="Content Placeholder 2"/>
          <p:cNvSpPr>
            <a:spLocks noGrp="1"/>
          </p:cNvSpPr>
          <p:nvPr>
            <p:ph idx="4294967295"/>
          </p:nvPr>
        </p:nvSpPr>
        <p:spPr bwMode="auto">
          <a:xfrm>
            <a:off x="461963" y="1328738"/>
            <a:ext cx="8228012"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altLang="zh-CN" dirty="0" err="1">
                <a:latin typeface="微软雅黑" panose="020B0503020204020204" pitchFamily="34" charset="-122"/>
                <a:ea typeface="微软雅黑" panose="020B0503020204020204" pitchFamily="34" charset="-122"/>
                <a:cs typeface="Arial" panose="020B0604020202020204" pitchFamily="34" charset="0"/>
              </a:rPr>
              <a:t>企业级的QingCloud的APPCenter、阿里云移动和AWS的Mobile</a:t>
            </a:r>
            <a:r>
              <a:rPr altLang="zh-CN" dirty="0">
                <a:latin typeface="微软雅黑" panose="020B0503020204020204" pitchFamily="34" charset="-122"/>
                <a:ea typeface="微软雅黑" panose="020B0503020204020204" pitchFamily="34" charset="-122"/>
                <a:cs typeface="Arial" panose="020B0604020202020204" pitchFamily="34" charset="0"/>
              </a:rPr>
              <a:t> Hub</a:t>
            </a:r>
          </a:p>
          <a:p>
            <a:pPr eaLnBrk="1" hangingPunct="1"/>
            <a:r>
              <a:rPr altLang="zh-CN" b="1" dirty="0" err="1">
                <a:solidFill>
                  <a:srgbClr val="FF0000"/>
                </a:solidFill>
                <a:latin typeface="微软雅黑" panose="020B0503020204020204" pitchFamily="34" charset="-122"/>
                <a:ea typeface="微软雅黑" panose="020B0503020204020204" pitchFamily="34" charset="-122"/>
                <a:cs typeface="Arial" panose="020B0604020202020204" pitchFamily="34" charset="0"/>
              </a:rPr>
              <a:t>致力于构建开发者生态圈的野狗、LeanCloud和Bmob后端云</a:t>
            </a:r>
            <a:endParaRPr altLang="zh-CN" b="1"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a:p>
            <a:pPr eaLnBrk="1" hangingPunct="1"/>
            <a:r>
              <a:rPr altLang="zh-CN" dirty="0" err="1">
                <a:latin typeface="微软雅黑" panose="020B0503020204020204" pitchFamily="34" charset="-122"/>
                <a:ea typeface="微软雅黑" panose="020B0503020204020204" pitchFamily="34" charset="-122"/>
                <a:cs typeface="Arial" panose="020B0604020202020204" pitchFamily="34" charset="0"/>
              </a:rPr>
              <a:t>整合前后端的APPCAN和APICloud</a:t>
            </a:r>
            <a:endParaRPr altLang="zh-CN"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02414" name="Oval 7"/>
          <p:cNvSpPr>
            <a:spLocks noChangeArrowheads="1"/>
          </p:cNvSpPr>
          <p:nvPr/>
        </p:nvSpPr>
        <p:spPr bwMode="auto">
          <a:xfrm>
            <a:off x="672465" y="2742565"/>
            <a:ext cx="3298825"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102412" name="Oval 8"/>
          <p:cNvSpPr>
            <a:spLocks noChangeArrowheads="1"/>
          </p:cNvSpPr>
          <p:nvPr/>
        </p:nvSpPr>
        <p:spPr bwMode="auto">
          <a:xfrm>
            <a:off x="5052060" y="2730500"/>
            <a:ext cx="3394075" cy="1397000"/>
          </a:xfrm>
          <a:prstGeom prst="ellipse">
            <a:avLst/>
          </a:prstGeom>
          <a:solidFill>
            <a:srgbClr val="C0C0C0">
              <a:alpha val="50195"/>
            </a:srgb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102408" name="Oval 16"/>
          <p:cNvSpPr>
            <a:spLocks noChangeArrowheads="1"/>
          </p:cNvSpPr>
          <p:nvPr/>
        </p:nvSpPr>
        <p:spPr bwMode="auto">
          <a:xfrm>
            <a:off x="2922905" y="4504055"/>
            <a:ext cx="3298825"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16" name="Rounded Rectangle 15">
            <a:hlinkClick r:id="rId3" action="ppaction://hlinksldjump" highlightClick="1"/>
            <a:hlinkHover r:id="" action="ppaction://noaction" highlightClick="1"/>
          </p:cNvPr>
          <p:cNvSpPr/>
          <p:nvPr/>
        </p:nvSpPr>
        <p:spPr bwMode="auto">
          <a:xfrm>
            <a:off x="6962775" y="482600"/>
            <a:ext cx="1685925" cy="457200"/>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latin typeface="微软雅黑" panose="020B0503020204020204" pitchFamily="34" charset="-122"/>
                <a:ea typeface="微软雅黑" panose="020B0503020204020204" pitchFamily="34" charset="-122"/>
                <a:cs typeface="Arial" panose="020B0604020202020204" pitchFamily="34" charset="0"/>
              </a:rPr>
              <a:t>Back to Metrics slide</a:t>
            </a:r>
          </a:p>
        </p:txBody>
      </p:sp>
      <p:pic>
        <p:nvPicPr>
          <p:cNvPr id="6" name="图片 5"/>
          <p:cNvPicPr>
            <a:picLocks noChangeAspect="1"/>
          </p:cNvPicPr>
          <p:nvPr/>
        </p:nvPicPr>
        <p:blipFill>
          <a:blip r:embed="rId4"/>
          <a:stretch>
            <a:fillRect/>
          </a:stretch>
        </p:blipFill>
        <p:spPr>
          <a:xfrm>
            <a:off x="862330" y="2879725"/>
            <a:ext cx="1409700" cy="388620"/>
          </a:xfrm>
          <a:prstGeom prst="rect">
            <a:avLst/>
          </a:prstGeom>
        </p:spPr>
      </p:pic>
      <p:pic>
        <p:nvPicPr>
          <p:cNvPr id="7" name="图片 6"/>
          <p:cNvPicPr>
            <a:picLocks noChangeAspect="1"/>
          </p:cNvPicPr>
          <p:nvPr/>
        </p:nvPicPr>
        <p:blipFill>
          <a:blip r:embed="rId5"/>
          <a:stretch>
            <a:fillRect/>
          </a:stretch>
        </p:blipFill>
        <p:spPr>
          <a:xfrm>
            <a:off x="2717800" y="3159125"/>
            <a:ext cx="937260" cy="365760"/>
          </a:xfrm>
          <a:prstGeom prst="rect">
            <a:avLst/>
          </a:prstGeom>
        </p:spPr>
      </p:pic>
      <p:pic>
        <p:nvPicPr>
          <p:cNvPr id="8" name="图片 7"/>
          <p:cNvPicPr>
            <a:picLocks noChangeAspect="1"/>
          </p:cNvPicPr>
          <p:nvPr/>
        </p:nvPicPr>
        <p:blipFill>
          <a:blip r:embed="rId6"/>
          <a:stretch>
            <a:fillRect/>
          </a:stretch>
        </p:blipFill>
        <p:spPr>
          <a:xfrm>
            <a:off x="1390650" y="3445510"/>
            <a:ext cx="1028700" cy="556260"/>
          </a:xfrm>
          <a:prstGeom prst="rect">
            <a:avLst/>
          </a:prstGeom>
        </p:spPr>
      </p:pic>
      <p:pic>
        <p:nvPicPr>
          <p:cNvPr id="9" name="图片 8"/>
          <p:cNvPicPr>
            <a:picLocks noChangeAspect="1"/>
          </p:cNvPicPr>
          <p:nvPr/>
        </p:nvPicPr>
        <p:blipFill>
          <a:blip r:embed="rId7"/>
          <a:stretch>
            <a:fillRect/>
          </a:stretch>
        </p:blipFill>
        <p:spPr>
          <a:xfrm>
            <a:off x="5332730" y="2934970"/>
            <a:ext cx="510540" cy="510540"/>
          </a:xfrm>
          <a:prstGeom prst="rect">
            <a:avLst/>
          </a:prstGeom>
        </p:spPr>
      </p:pic>
      <p:pic>
        <p:nvPicPr>
          <p:cNvPr id="10" name="图片 9"/>
          <p:cNvPicPr>
            <a:picLocks noChangeAspect="1"/>
          </p:cNvPicPr>
          <p:nvPr/>
        </p:nvPicPr>
        <p:blipFill>
          <a:blip r:embed="rId8"/>
          <a:stretch>
            <a:fillRect/>
          </a:stretch>
        </p:blipFill>
        <p:spPr>
          <a:xfrm>
            <a:off x="6203950" y="2925445"/>
            <a:ext cx="1089660" cy="297180"/>
          </a:xfrm>
          <a:prstGeom prst="rect">
            <a:avLst/>
          </a:prstGeom>
        </p:spPr>
      </p:pic>
      <p:pic>
        <p:nvPicPr>
          <p:cNvPr id="11" name="图片 10"/>
          <p:cNvPicPr>
            <a:picLocks noChangeAspect="1"/>
          </p:cNvPicPr>
          <p:nvPr/>
        </p:nvPicPr>
        <p:blipFill>
          <a:blip r:embed="rId9"/>
          <a:stretch>
            <a:fillRect/>
          </a:stretch>
        </p:blipFill>
        <p:spPr>
          <a:xfrm>
            <a:off x="6329680" y="3416300"/>
            <a:ext cx="838200" cy="350520"/>
          </a:xfrm>
          <a:prstGeom prst="rect">
            <a:avLst/>
          </a:prstGeom>
        </p:spPr>
      </p:pic>
      <p:pic>
        <p:nvPicPr>
          <p:cNvPr id="12" name="图片 11"/>
          <p:cNvPicPr>
            <a:picLocks noChangeAspect="1"/>
          </p:cNvPicPr>
          <p:nvPr/>
        </p:nvPicPr>
        <p:blipFill>
          <a:blip r:embed="rId10"/>
          <a:stretch>
            <a:fillRect/>
          </a:stretch>
        </p:blipFill>
        <p:spPr>
          <a:xfrm>
            <a:off x="2976245" y="4916805"/>
            <a:ext cx="1546860" cy="571500"/>
          </a:xfrm>
          <a:prstGeom prst="rect">
            <a:avLst/>
          </a:prstGeom>
        </p:spPr>
      </p:pic>
      <p:pic>
        <p:nvPicPr>
          <p:cNvPr id="13" name="图片 12"/>
          <p:cNvPicPr>
            <a:picLocks noChangeAspect="1"/>
          </p:cNvPicPr>
          <p:nvPr/>
        </p:nvPicPr>
        <p:blipFill>
          <a:blip r:embed="rId11"/>
          <a:stretch>
            <a:fillRect/>
          </a:stretch>
        </p:blipFill>
        <p:spPr>
          <a:xfrm>
            <a:off x="4689475" y="4954905"/>
            <a:ext cx="1341120" cy="495300"/>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87" name="Picture 2" descr="D:\Backup\Presentations\Lianne\mafis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9144000" cy="518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bwMode="auto">
          <a:xfrm>
            <a:off x="0" y="322263"/>
            <a:ext cx="9144000" cy="757237"/>
          </a:xfrm>
          <a:prstGeom prst="rect">
            <a:avLst/>
          </a:prstGeom>
          <a:solidFill>
            <a:schemeClr val="bg1">
              <a:lumMod val="9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92" name="Picture 13" descr="top-wave-for-Dean.png"/>
          <p:cNvPicPr>
            <a:picLocks noChangeAspect="1"/>
          </p:cNvPicPr>
          <p:nvPr/>
        </p:nvPicPr>
        <p:blipFill>
          <a:blip r:embed="rId4">
            <a:lum contrast="-24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D:\Backup\Presentations\Lianne\mafish.jpg"/>
          <p:cNvPicPr>
            <a:picLocks noChangeAspect="1" noChangeArrowheads="1"/>
          </p:cNvPicPr>
          <p:nvPr/>
        </p:nvPicPr>
        <p:blipFill>
          <a:blip r:embed="rId5" cstate="screen">
            <a:duotone>
              <a:schemeClr val="bg2">
                <a:shade val="45000"/>
                <a:satMod val="135000"/>
              </a:schemeClr>
              <a:prstClr val="white"/>
            </a:duotone>
          </a:blip>
          <a:srcRect/>
          <a:stretch>
            <a:fillRect/>
          </a:stretch>
        </p:blipFill>
        <p:spPr bwMode="auto">
          <a:xfrm>
            <a:off x="0" y="1066800"/>
            <a:ext cx="5257800" cy="5180441"/>
          </a:xfrm>
          <a:prstGeom prst="rect">
            <a:avLst/>
          </a:prstGeom>
          <a:noFill/>
        </p:spPr>
      </p:pic>
      <p:sp>
        <p:nvSpPr>
          <p:cNvPr id="118794" name="Title 8"/>
          <p:cNvSpPr>
            <a:spLocks noGrp="1"/>
          </p:cNvSpPr>
          <p:nvPr>
            <p:ph type="title"/>
          </p:nvPr>
        </p:nvSpPr>
        <p:spPr/>
        <p:txBody>
          <a:bodyPr/>
          <a:lstStyle/>
          <a:p>
            <a:r>
              <a:rPr altLang="zh-CN" sz="2400">
                <a:latin typeface="微软雅黑" panose="020B0503020204020204" pitchFamily="34" charset="-122"/>
                <a:ea typeface="微软雅黑" panose="020B0503020204020204" pitchFamily="34" charset="-122"/>
                <a:cs typeface="Arial" panose="020B0604020202020204" pitchFamily="34" charset="0"/>
                <a:sym typeface="+mn-ea"/>
              </a:rPr>
              <a:t>致力于构建开发者生态圈的野狗、LeanCloud和Bmob后端云</a:t>
            </a:r>
            <a:endParaRPr lang="en-US" altLang="zh-CN" sz="2400">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7" name="Rectangle 6"/>
          <p:cNvSpPr/>
          <p:nvPr/>
        </p:nvSpPr>
        <p:spPr bwMode="auto">
          <a:xfrm>
            <a:off x="0" y="1331913"/>
            <a:ext cx="9144000" cy="3240087"/>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Content Placeholder 9"/>
          <p:cNvSpPr>
            <a:spLocks noGrp="1"/>
          </p:cNvSpPr>
          <p:nvPr>
            <p:ph idx="1"/>
          </p:nvPr>
        </p:nvSpPr>
        <p:spPr bwMode="auto">
          <a:xfrm>
            <a:off x="371475" y="922655"/>
            <a:ext cx="7286625" cy="4649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spcBef>
                <a:spcPct val="0"/>
              </a:spcBef>
            </a:pPr>
            <a:endParaRPr altLang="zh-CN" sz="3000">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pPr>
            <a:r>
              <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rPr>
              <a:t>提供各种移动技术服务，但是因为技术和规模的问题，用户并不想用</a:t>
            </a:r>
            <a:endParaRPr altLang="zh-CN" sz="3000">
              <a:solidFill>
                <a:srgbClr val="373737"/>
              </a:solidFill>
              <a:latin typeface="微软雅黑" panose="020B0503020204020204" pitchFamily="34" charset="-122"/>
              <a:ea typeface="微软雅黑" panose="020B0503020204020204" pitchFamily="34" charset="-122"/>
              <a:cs typeface="Arial" panose="020B0604020202020204" pitchFamily="34" charset="0"/>
            </a:endParaRPr>
          </a:p>
          <a:p>
            <a:pPr marL="457200" lvl="1" indent="-457200" fontAlgn="base">
              <a:spcBef>
                <a:spcPct val="0"/>
              </a:spcBef>
              <a:spcAft>
                <a:spcPct val="0"/>
              </a:spcAft>
              <a:buFont typeface="Arial" panose="020B0604020202020204" pitchFamily="34" charset="0"/>
              <a:buChar char="•"/>
            </a:pP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使用的技术相同</a:t>
            </a:r>
            <a:endParaRPr altLang="zh-CN"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r>
              <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先后完成千万美元级别的</a:t>
            </a:r>
            <a:r>
              <a:rPr altLang="zh-CN"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A</a:t>
            </a:r>
            <a:r>
              <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轮</a:t>
            </a:r>
          </a:p>
          <a:p>
            <a:pPr marL="457200" lvl="1" indent="-457200" fontAlgn="base">
              <a:spcBef>
                <a:spcPct val="0"/>
              </a:spcBef>
              <a:spcAft>
                <a:spcPct val="0"/>
              </a:spcAft>
              <a:buFont typeface="Arial" panose="020B0604020202020204" pitchFamily="34" charset="0"/>
              <a:buChar char="•"/>
            </a:pPr>
            <a:r>
              <a:rPr altLang="zh-CN"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LeanCloud</a:t>
            </a:r>
            <a:r>
              <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吸收腾讯</a:t>
            </a:r>
            <a:r>
              <a:rPr altLang="zh-CN"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TAB</a:t>
            </a:r>
            <a:r>
              <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成为用户最多</a:t>
            </a:r>
          </a:p>
          <a:p>
            <a:pPr marL="457200" lvl="1" indent="-457200" fontAlgn="base">
              <a:spcBef>
                <a:spcPct val="0"/>
              </a:spcBef>
              <a:spcAft>
                <a:spcPct val="0"/>
              </a:spcAft>
              <a:buFont typeface="Arial" panose="020B0604020202020204" pitchFamily="34" charset="0"/>
              <a:buChar char="•"/>
            </a:pPr>
            <a:r>
              <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野狗的广告投入较高</a:t>
            </a:r>
          </a:p>
          <a:p>
            <a:pPr marL="457200" lvl="1" indent="-457200" fontAlgn="base">
              <a:spcBef>
                <a:spcPct val="0"/>
              </a:spcBef>
              <a:spcAft>
                <a:spcPct val="0"/>
              </a:spcAft>
              <a:buFont typeface="Arial" panose="020B0604020202020204" pitchFamily="34" charset="0"/>
              <a:buChar char="•"/>
            </a:pPr>
            <a:r>
              <a:rPr altLang="zh-CN"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Bmob</a:t>
            </a:r>
            <a:r>
              <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利用支付接入立足</a:t>
            </a:r>
          </a:p>
          <a:p>
            <a:pPr marL="457200" lvl="1" indent="-457200" fontAlgn="base">
              <a:spcBef>
                <a:spcPct val="0"/>
              </a:spcBef>
              <a:spcAft>
                <a:spcPct val="0"/>
              </a:spcAft>
              <a:buFont typeface="Arial" panose="020B0604020202020204" pitchFamily="34" charset="0"/>
              <a:buChar char="•"/>
            </a:pPr>
            <a:endPar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r>
              <a:rPr lang="zh-CN" altLang="en-US" sz="300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主要竞争对手</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2000"/>
                                        <p:tgtEl>
                                          <p:spTgt spid="1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2000"/>
                                        <p:tgtEl>
                                          <p:spTgt spid="10">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animEffect transition="in" filter="fade">
                                      <p:cBhvr>
                                        <p:cTn id="23" dur="2000"/>
                                        <p:tgtEl>
                                          <p:spTgt spid="10">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4" end="4"/>
                                            </p:txEl>
                                          </p:spTgt>
                                        </p:tgtEl>
                                        <p:attrNameLst>
                                          <p:attrName>style.visibility</p:attrName>
                                        </p:attrNameLst>
                                      </p:cBhvr>
                                      <p:to>
                                        <p:strVal val="visible"/>
                                      </p:to>
                                    </p:set>
                                    <p:animEffect transition="in" filter="fade">
                                      <p:cBhvr>
                                        <p:cTn id="26" dur="2000"/>
                                        <p:tgtEl>
                                          <p:spTgt spid="10">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animEffect transition="in" filter="fade">
                                      <p:cBhvr>
                                        <p:cTn id="29" dur="2000"/>
                                        <p:tgtEl>
                                          <p:spTgt spid="10">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xEl>
                                              <p:pRg st="6" end="6"/>
                                            </p:txEl>
                                          </p:spTgt>
                                        </p:tgtEl>
                                        <p:attrNameLst>
                                          <p:attrName>style.visibility</p:attrName>
                                        </p:attrNameLst>
                                      </p:cBhvr>
                                      <p:to>
                                        <p:strVal val="visible"/>
                                      </p:to>
                                    </p:set>
                                    <p:animEffect transition="in" filter="fade">
                                      <p:cBhvr>
                                        <p:cTn id="32" dur="2000"/>
                                        <p:tgtEl>
                                          <p:spTgt spid="10">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animEffect transition="in" filter="fade">
                                      <p:cBhvr>
                                        <p:cTn id="35" dur="20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8"/>
          <p:cNvSpPr>
            <a:spLocks noGrp="1"/>
          </p:cNvSpPr>
          <p:nvPr>
            <p:ph type="title"/>
          </p:nvPr>
        </p:nvSpPr>
        <p:spPr bwMode="auto">
          <a:xfrm>
            <a:off x="369888" y="611188"/>
            <a:ext cx="8566150" cy="806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dirty="0">
                <a:latin typeface="微软雅黑" panose="020B0503020204020204" pitchFamily="34" charset="-122"/>
                <a:ea typeface="微软雅黑" panose="020B0503020204020204" pitchFamily="34" charset="-122"/>
              </a:rPr>
              <a:t>目录</a:t>
            </a:r>
            <a:endParaRPr lang="en-US" altLang="zh-CN" dirty="0">
              <a:latin typeface="微软雅黑" panose="020B0503020204020204" pitchFamily="34" charset="-122"/>
              <a:ea typeface="微软雅黑" panose="020B0503020204020204" pitchFamily="34" charset="-122"/>
            </a:endParaRPr>
          </a:p>
        </p:txBody>
      </p:sp>
      <p:sp>
        <p:nvSpPr>
          <p:cNvPr id="97283" name="Content Placeholder 9"/>
          <p:cNvSpPr>
            <a:spLocks noGrp="1"/>
          </p:cNvSpPr>
          <p:nvPr>
            <p:ph idx="1"/>
          </p:nvPr>
        </p:nvSpPr>
        <p:spPr bwMode="auto">
          <a:xfrm>
            <a:off x="369888" y="1519238"/>
            <a:ext cx="6624637" cy="3765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sz="1800" dirty="0">
                <a:latin typeface="微软雅黑" panose="020B0503020204020204" pitchFamily="34" charset="-122"/>
                <a:ea typeface="微软雅黑" panose="020B0503020204020204" pitchFamily="34" charset="-122"/>
              </a:rPr>
              <a:t>什么是</a:t>
            </a:r>
            <a:r>
              <a:rPr lang="en-US" altLang="zh-CN" sz="1800" dirty="0">
                <a:latin typeface="微软雅黑" panose="020B0503020204020204" pitchFamily="34" charset="-122"/>
                <a:ea typeface="微软雅黑" panose="020B0503020204020204" pitchFamily="34" charset="-122"/>
              </a:rPr>
              <a:t>BaaS</a:t>
            </a:r>
          </a:p>
          <a:p>
            <a:pPr eaLnBrk="1" hangingPunct="1"/>
            <a:r>
              <a:rPr lang="en-US" altLang="zh-CN" sz="1800" dirty="0" err="1">
                <a:latin typeface="微软雅黑" panose="020B0503020204020204" pitchFamily="34" charset="-122"/>
                <a:ea typeface="微软雅黑" panose="020B0503020204020204" pitchFamily="34" charset="-122"/>
              </a:rPr>
              <a:t>AppLink</a:t>
            </a:r>
            <a:endParaRPr lang="en-US" altLang="zh-CN" sz="1800" dirty="0">
              <a:latin typeface="微软雅黑" panose="020B0503020204020204" pitchFamily="34" charset="-122"/>
              <a:ea typeface="微软雅黑" panose="020B0503020204020204" pitchFamily="34" charset="-122"/>
            </a:endParaRPr>
          </a:p>
          <a:p>
            <a:pPr eaLnBrk="1" hangingPunct="1"/>
            <a:r>
              <a:rPr lang="en-US" altLang="zh-CN" sz="1800" dirty="0">
                <a:latin typeface="微软雅黑" panose="020B0503020204020204" pitchFamily="34" charset="-122"/>
                <a:ea typeface="微软雅黑" panose="020B0503020204020204" pitchFamily="34" charset="-122"/>
              </a:rPr>
              <a:t>SWOT</a:t>
            </a:r>
          </a:p>
          <a:p>
            <a:pPr eaLnBrk="1" hangingPunct="1"/>
            <a:r>
              <a:rPr lang="zh-CN" altLang="en-US" sz="1800" dirty="0">
                <a:latin typeface="微软雅黑" panose="020B0503020204020204" pitchFamily="34" charset="-122"/>
                <a:ea typeface="微软雅黑" panose="020B0503020204020204" pitchFamily="34" charset="-122"/>
              </a:rPr>
              <a:t>市场分析</a:t>
            </a:r>
            <a:endParaRPr lang="en-US" altLang="zh-CN" sz="1800" dirty="0">
              <a:latin typeface="微软雅黑" panose="020B0503020204020204" pitchFamily="34" charset="-122"/>
              <a:ea typeface="微软雅黑" panose="020B0503020204020204" pitchFamily="34" charset="-122"/>
            </a:endParaRPr>
          </a:p>
          <a:p>
            <a:pPr eaLnBrk="1" hangingPunct="1"/>
            <a:r>
              <a:rPr lang="zh-CN" altLang="en-US" sz="1800" dirty="0">
                <a:latin typeface="微软雅黑" panose="020B0503020204020204" pitchFamily="34" charset="-122"/>
                <a:ea typeface="微软雅黑" panose="020B0503020204020204" pitchFamily="34" charset="-122"/>
              </a:rPr>
              <a:t>竞争性分析</a:t>
            </a:r>
          </a:p>
          <a:p>
            <a:pPr eaLnBrk="1" hangingPunct="1"/>
            <a:r>
              <a:rPr lang="zh-CN" altLang="en-US" sz="1800" dirty="0">
                <a:latin typeface="微软雅黑" panose="020B0503020204020204" pitchFamily="34" charset="-122"/>
                <a:ea typeface="微软雅黑" panose="020B0503020204020204" pitchFamily="34" charset="-122"/>
              </a:rPr>
              <a:t>现状</a:t>
            </a:r>
          </a:p>
          <a:p>
            <a:pPr eaLnBrk="1" hangingPunct="1"/>
            <a:r>
              <a:rPr lang="zh-CN" altLang="en-US" sz="1800" dirty="0">
                <a:latin typeface="微软雅黑" panose="020B0503020204020204" pitchFamily="34" charset="-122"/>
                <a:ea typeface="微软雅黑" panose="020B0503020204020204" pitchFamily="34" charset="-122"/>
              </a:rPr>
              <a:t>展望未来</a:t>
            </a:r>
          </a:p>
          <a:p>
            <a:pPr eaLnBrk="1" hangingPunct="1"/>
            <a:r>
              <a:rPr lang="zh-CN" altLang="en-US" sz="1800" dirty="0">
                <a:latin typeface="微软雅黑" panose="020B0503020204020204" pitchFamily="34" charset="-122"/>
                <a:ea typeface="微软雅黑" panose="020B0503020204020204" pitchFamily="34" charset="-122"/>
              </a:rPr>
              <a:t>联系方式</a:t>
            </a:r>
          </a:p>
          <a:p>
            <a:pPr eaLnBrk="1" hangingPunct="1">
              <a:buFont typeface="Arial" panose="020B0604020202020204" pitchFamily="34" charset="0"/>
              <a:buNone/>
            </a:pP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322263"/>
            <a:ext cx="9144000" cy="757237"/>
          </a:xfrm>
          <a:prstGeom prst="rect">
            <a:avLst/>
          </a:prstGeom>
          <a:solidFill>
            <a:schemeClr val="bg1">
              <a:lumMod val="9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92" name="Picture 13" descr="top-wave-for-Dean.png"/>
          <p:cNvPicPr>
            <a:picLocks noChangeAspect="1"/>
          </p:cNvPicPr>
          <p:nvPr/>
        </p:nvPicPr>
        <p:blipFill>
          <a:blip r:embed="rId3">
            <a:lum contrast="-24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94" name="Title 8"/>
          <p:cNvSpPr>
            <a:spLocks noGrp="1"/>
          </p:cNvSpPr>
          <p:nvPr>
            <p:ph type="title"/>
          </p:nvPr>
        </p:nvSpPr>
        <p:spPr/>
        <p:txBody>
          <a:bodyPr/>
          <a:lstStyle/>
          <a:p>
            <a:r>
              <a:rPr lang="zh-CN" altLang="en-GB" sz="2400">
                <a:latin typeface="微软雅黑" panose="020B0503020204020204" pitchFamily="34" charset="-122"/>
                <a:ea typeface="微软雅黑" panose="020B0503020204020204" pitchFamily="34" charset="-122"/>
                <a:cs typeface="Arial" panose="020B0604020202020204" pitchFamily="34" charset="0"/>
                <a:sym typeface="+mn-ea"/>
              </a:rPr>
              <a:t>竞争策略</a:t>
            </a:r>
          </a:p>
        </p:txBody>
      </p:sp>
      <p:sp>
        <p:nvSpPr>
          <p:cNvPr id="7" name="Rectangle 6"/>
          <p:cNvSpPr/>
          <p:nvPr/>
        </p:nvSpPr>
        <p:spPr bwMode="auto">
          <a:xfrm>
            <a:off x="0" y="1331913"/>
            <a:ext cx="9144000" cy="3240087"/>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4" name="Diagram 3">
            <a:extLst>
              <a:ext uri="{FF2B5EF4-FFF2-40B4-BE49-F238E27FC236}">
                <a16:creationId xmlns:a16="http://schemas.microsoft.com/office/drawing/2014/main" id="{DEB1CF11-9755-43DC-A949-F5EDA3E1C0F7}"/>
              </a:ext>
            </a:extLst>
          </p:cNvPr>
          <p:cNvGraphicFramePr/>
          <p:nvPr>
            <p:extLst>
              <p:ext uri="{D42A27DB-BD31-4B8C-83A1-F6EECF244321}">
                <p14:modId xmlns:p14="http://schemas.microsoft.com/office/powerpoint/2010/main" val="2549283159"/>
              </p:ext>
            </p:extLst>
          </p:nvPr>
        </p:nvGraphicFramePr>
        <p:xfrm>
          <a:off x="732865" y="994521"/>
          <a:ext cx="7458635" cy="49141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7AF11348-E537-429C-9467-F3D8F4C37C22}"/>
              </a:ext>
            </a:extLst>
          </p:cNvPr>
          <p:cNvSpPr txBox="1"/>
          <p:nvPr/>
        </p:nvSpPr>
        <p:spPr>
          <a:xfrm>
            <a:off x="371475" y="2201350"/>
            <a:ext cx="1800493" cy="738664"/>
          </a:xfrm>
          <a:prstGeom prst="rect">
            <a:avLst/>
          </a:prstGeom>
          <a:noFill/>
        </p:spPr>
        <p:txBody>
          <a:bodyPr wrap="none" rtlCol="0">
            <a:spAutoFit/>
          </a:bodyPr>
          <a:lstStyle/>
          <a:p>
            <a:pPr algn="l"/>
            <a:r>
              <a:rPr lang="zh-CN" altLang="en-US" dirty="0"/>
              <a:t>强大的基础核心，</a:t>
            </a:r>
            <a:endParaRPr lang="en-US" altLang="zh-CN" dirty="0"/>
          </a:p>
          <a:p>
            <a:pPr algn="l"/>
            <a:r>
              <a:rPr lang="zh-CN" altLang="en-US" dirty="0"/>
              <a:t>才能支撑业务的开展</a:t>
            </a:r>
            <a:endParaRPr lang="en-US" altLang="zh-CN" dirty="0"/>
          </a:p>
          <a:p>
            <a:pPr algn="l"/>
            <a:r>
              <a:rPr lang="zh-CN" altLang="en-US" dirty="0"/>
              <a:t>开发生态圈</a:t>
            </a:r>
            <a:endParaRPr lang="en-US" altLang="zh-CN" dirty="0"/>
          </a:p>
        </p:txBody>
      </p:sp>
      <p:sp>
        <p:nvSpPr>
          <p:cNvPr id="15" name="TextBox 14">
            <a:extLst>
              <a:ext uri="{FF2B5EF4-FFF2-40B4-BE49-F238E27FC236}">
                <a16:creationId xmlns:a16="http://schemas.microsoft.com/office/drawing/2014/main" id="{AB0F9720-743A-4149-BFED-97F3B95F8F92}"/>
              </a:ext>
            </a:extLst>
          </p:cNvPr>
          <p:cNvSpPr txBox="1"/>
          <p:nvPr/>
        </p:nvSpPr>
        <p:spPr>
          <a:xfrm>
            <a:off x="6655734" y="2091157"/>
            <a:ext cx="1980029" cy="1600438"/>
          </a:xfrm>
          <a:prstGeom prst="rect">
            <a:avLst/>
          </a:prstGeom>
          <a:noFill/>
        </p:spPr>
        <p:txBody>
          <a:bodyPr wrap="none" rtlCol="0">
            <a:spAutoFit/>
          </a:bodyPr>
          <a:lstStyle/>
          <a:p>
            <a:pPr algn="l"/>
            <a:r>
              <a:rPr lang="zh-CN" altLang="en-US" dirty="0"/>
              <a:t>主动向市场的业务突破</a:t>
            </a:r>
            <a:endParaRPr lang="en-US" altLang="zh-CN" dirty="0"/>
          </a:p>
          <a:p>
            <a:pPr algn="l"/>
            <a:r>
              <a:rPr lang="zh-CN" altLang="en-US" dirty="0"/>
              <a:t>自我造血功能</a:t>
            </a:r>
            <a:endParaRPr lang="en-US" altLang="zh-CN" dirty="0"/>
          </a:p>
          <a:p>
            <a:pPr algn="l"/>
            <a:r>
              <a:rPr lang="zh-CN" altLang="en-US" dirty="0"/>
              <a:t>打开</a:t>
            </a:r>
            <a:r>
              <a:rPr lang="en-US" altLang="zh-CN" dirty="0" err="1"/>
              <a:t>AppLink</a:t>
            </a:r>
            <a:r>
              <a:rPr lang="zh-CN" altLang="en-US" dirty="0"/>
              <a:t>的知名度</a:t>
            </a:r>
            <a:endParaRPr lang="en-US" altLang="zh-CN" dirty="0"/>
          </a:p>
          <a:p>
            <a:pPr algn="l"/>
            <a:r>
              <a:rPr lang="zh-CN" altLang="en-US" dirty="0"/>
              <a:t>让</a:t>
            </a:r>
            <a:r>
              <a:rPr lang="en-US" altLang="zh-CN" dirty="0" err="1"/>
              <a:t>AppLink</a:t>
            </a:r>
            <a:r>
              <a:rPr lang="zh-CN" altLang="en-US" dirty="0"/>
              <a:t>不断进化</a:t>
            </a:r>
            <a:endParaRPr lang="en-US" altLang="zh-CN" dirty="0"/>
          </a:p>
          <a:p>
            <a:pPr algn="l"/>
            <a:r>
              <a:rPr lang="zh-CN" altLang="en-US" b="1" dirty="0">
                <a:solidFill>
                  <a:srgbClr val="FF0000"/>
                </a:solidFill>
              </a:rPr>
              <a:t>企业</a:t>
            </a:r>
            <a:r>
              <a:rPr lang="en-US" altLang="zh-CN" b="1" dirty="0">
                <a:solidFill>
                  <a:srgbClr val="FF0000"/>
                </a:solidFill>
              </a:rPr>
              <a:t>IT</a:t>
            </a:r>
            <a:r>
              <a:rPr lang="zh-CN" altLang="en-US" b="1" dirty="0">
                <a:solidFill>
                  <a:srgbClr val="FF0000"/>
                </a:solidFill>
              </a:rPr>
              <a:t>服务外包</a:t>
            </a:r>
            <a:endParaRPr lang="en-US" altLang="zh-CN" b="1" dirty="0">
              <a:solidFill>
                <a:srgbClr val="FF0000"/>
              </a:solidFill>
            </a:endParaRPr>
          </a:p>
          <a:p>
            <a:pPr algn="l"/>
            <a:r>
              <a:rPr lang="zh-CN" altLang="en-US" b="1" dirty="0">
                <a:solidFill>
                  <a:srgbClr val="FF0000"/>
                </a:solidFill>
              </a:rPr>
              <a:t>创业项目外包</a:t>
            </a:r>
            <a:endParaRPr lang="en-US" altLang="zh-CN" b="1" dirty="0">
              <a:solidFill>
                <a:srgbClr val="FF0000"/>
              </a:solidFill>
            </a:endParaRPr>
          </a:p>
          <a:p>
            <a:pPr algn="l"/>
            <a:endParaRPr lang="zh-CN" altLang="en-US" dirty="0"/>
          </a:p>
        </p:txBody>
      </p:sp>
      <p:sp>
        <p:nvSpPr>
          <p:cNvPr id="17" name="TextBox 16">
            <a:extLst>
              <a:ext uri="{FF2B5EF4-FFF2-40B4-BE49-F238E27FC236}">
                <a16:creationId xmlns:a16="http://schemas.microsoft.com/office/drawing/2014/main" id="{03EDC57C-D2CB-46E9-A6AE-98AECD9C7B5F}"/>
              </a:ext>
            </a:extLst>
          </p:cNvPr>
          <p:cNvSpPr txBox="1"/>
          <p:nvPr/>
        </p:nvSpPr>
        <p:spPr>
          <a:xfrm>
            <a:off x="2425418" y="5791755"/>
            <a:ext cx="4293163" cy="738664"/>
          </a:xfrm>
          <a:prstGeom prst="rect">
            <a:avLst/>
          </a:prstGeom>
          <a:noFill/>
        </p:spPr>
        <p:txBody>
          <a:bodyPr wrap="none" rtlCol="0">
            <a:spAutoFit/>
          </a:bodyPr>
          <a:lstStyle/>
          <a:p>
            <a:pPr algn="l"/>
            <a:r>
              <a:rPr lang="zh-CN" altLang="en-US" dirty="0"/>
              <a:t>社区化、持续化的创业平台，一个</a:t>
            </a:r>
            <a:r>
              <a:rPr lang="en-US" altLang="zh-CN" dirty="0"/>
              <a:t>idea</a:t>
            </a:r>
            <a:r>
              <a:rPr lang="zh-CN" altLang="en-US" dirty="0"/>
              <a:t>变成一个项目</a:t>
            </a:r>
            <a:endParaRPr lang="en-US" altLang="zh-CN" dirty="0"/>
          </a:p>
          <a:p>
            <a:pPr algn="l"/>
            <a:r>
              <a:rPr lang="zh-CN" altLang="en-US" dirty="0">
                <a:solidFill>
                  <a:srgbClr val="FF0000"/>
                </a:solidFill>
              </a:rPr>
              <a:t>帮助创业者成功</a:t>
            </a:r>
            <a:endParaRPr lang="en-US" altLang="zh-CN" dirty="0">
              <a:solidFill>
                <a:srgbClr val="FF0000"/>
              </a:solidFill>
            </a:endParaRPr>
          </a:p>
          <a:p>
            <a:pPr algn="l"/>
            <a:endParaRPr lang="zh-CN" alt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zh-CN" altLang="en-US"/>
              <a:t>项目现况</a:t>
            </a:r>
          </a:p>
        </p:txBody>
      </p:sp>
      <p:sp>
        <p:nvSpPr>
          <p:cNvPr id="103427"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a:t>时间表</a:t>
            </a:r>
          </a:p>
          <a:p>
            <a:pPr eaLnBrk="1" hangingPunct="1"/>
            <a:r>
              <a:rPr lang="zh-CN" altLang="en-US"/>
              <a:t>团队配置</a:t>
            </a:r>
          </a:p>
          <a:p>
            <a:pPr eaLnBrk="1" hangingPunct="1"/>
            <a:r>
              <a:rPr lang="zh-CN" altLang="en-US"/>
              <a:t>投资需要</a:t>
            </a:r>
          </a:p>
          <a:p>
            <a:pPr eaLnBrk="1" hangingPunct="1">
              <a:buFont typeface="Arial" panose="020B0604020202020204" pitchFamily="34" charset="0"/>
              <a:buNone/>
            </a:pPr>
            <a:endParaRPr altLang="zh-CN"/>
          </a:p>
        </p:txBody>
      </p:sp>
      <p:pic>
        <p:nvPicPr>
          <p:cNvPr id="103428" name="Picture Placeholder 14" descr="440698504_ad9502ccde_o.jpg"/>
          <p:cNvPicPr>
            <a:picLocks noGrp="1" noChangeAspect="1"/>
          </p:cNvPicPr>
          <p:nvPr>
            <p:ph type="pic" idx="1"/>
          </p:nvPr>
        </p:nvPicPr>
        <p:blipFill>
          <a:blip r:embed="rId3">
            <a:extLst>
              <a:ext uri="{28A0092B-C50C-407E-A947-70E740481C1C}">
                <a14:useLocalDpi xmlns:a14="http://schemas.microsoft.com/office/drawing/2010/main" val="0"/>
              </a:ext>
            </a:extLst>
          </a:blip>
          <a:srcRect/>
          <a:stretch>
            <a:fillRect/>
          </a:stretch>
        </p:blipFill>
        <p:spPr bwMode="auto">
          <a:xfrm>
            <a:off x="2743200" y="1903413"/>
            <a:ext cx="5029200" cy="2409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88" name="Picture 5" descr="\\eyestore\Home\ori.carmon\Re-Branding\logos new Mortar\Logo white.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ooter Placeholder 6"/>
          <p:cNvSpPr txBox="1"/>
          <p:nvPr/>
        </p:nvSpPr>
        <p:spPr>
          <a:xfrm>
            <a:off x="304800" y="6384925"/>
            <a:ext cx="2895600" cy="244475"/>
          </a:xfrm>
          <a:prstGeom prst="rect">
            <a:avLst/>
          </a:prstGeom>
        </p:spPr>
        <p:txBody>
          <a:bodyPr anchor="ctr"/>
          <a:lstStyle/>
          <a:p>
            <a:pPr fontAlgn="auto">
              <a:spcBef>
                <a:spcPts val="0"/>
              </a:spcBef>
              <a:spcAft>
                <a:spcPts val="0"/>
              </a:spcAft>
              <a:defRPr/>
            </a:pPr>
            <a:r>
              <a:rPr lang="en-US" sz="900" dirty="0">
                <a:solidFill>
                  <a:srgbClr val="515151"/>
                </a:solidFill>
                <a:latin typeface="微软雅黑" panose="020B0503020204020204" pitchFamily="34" charset="-122"/>
                <a:ea typeface="微软雅黑" panose="020B0503020204020204" pitchFamily="34" charset="-122"/>
                <a:cs typeface="+mn-cs"/>
              </a:rPr>
              <a:t>© 2008 Eyeblaster. All rights reserved</a:t>
            </a:r>
          </a:p>
        </p:txBody>
      </p:sp>
      <p:sp>
        <p:nvSpPr>
          <p:cNvPr id="16" name="Rectangle 15"/>
          <p:cNvSpPr/>
          <p:nvPr/>
        </p:nvSpPr>
        <p:spPr bwMode="auto">
          <a:xfrm>
            <a:off x="0" y="322263"/>
            <a:ext cx="9144000" cy="757237"/>
          </a:xfrm>
          <a:prstGeom prst="rect">
            <a:avLst/>
          </a:prstGeom>
          <a:solidFill>
            <a:schemeClr val="bg1">
              <a:lumMod val="9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92" name="Picture 13" descr="top-wave-for-Dean.png"/>
          <p:cNvPicPr>
            <a:picLocks noChangeAspect="1"/>
          </p:cNvPicPr>
          <p:nvPr/>
        </p:nvPicPr>
        <p:blipFill>
          <a:blip r:embed="rId4">
            <a:lum contrast="-24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94" name="Title 8"/>
          <p:cNvSpPr>
            <a:spLocks noGrp="1"/>
          </p:cNvSpPr>
          <p:nvPr>
            <p:ph type="title"/>
          </p:nvPr>
        </p:nvSpPr>
        <p:spPr/>
        <p:txBody>
          <a:bodyPr/>
          <a:lstStyle/>
          <a:p>
            <a:r>
              <a:rPr lang="zh-CN" altLang="en-GB" sz="2400">
                <a:latin typeface="微软雅黑" panose="020B0503020204020204" pitchFamily="34" charset="-122"/>
                <a:ea typeface="微软雅黑" panose="020B0503020204020204" pitchFamily="34" charset="-122"/>
                <a:cs typeface="Arial" panose="020B0604020202020204" pitchFamily="34" charset="0"/>
                <a:sym typeface="+mn-ea"/>
              </a:rPr>
              <a:t>时间表</a:t>
            </a:r>
          </a:p>
        </p:txBody>
      </p:sp>
      <p:sp>
        <p:nvSpPr>
          <p:cNvPr id="7" name="Rectangle 6"/>
          <p:cNvSpPr/>
          <p:nvPr/>
        </p:nvSpPr>
        <p:spPr bwMode="auto">
          <a:xfrm>
            <a:off x="0" y="1331913"/>
            <a:ext cx="9144000" cy="3240087"/>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Content Placeholder 9"/>
          <p:cNvSpPr>
            <a:spLocks noGrp="1"/>
          </p:cNvSpPr>
          <p:nvPr>
            <p:ph idx="1"/>
          </p:nvPr>
        </p:nvSpPr>
        <p:spPr bwMode="auto">
          <a:xfrm>
            <a:off x="371475" y="922655"/>
            <a:ext cx="7286625" cy="4649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spcBef>
                <a:spcPct val="0"/>
              </a:spcBef>
            </a:pPr>
            <a:endParaRPr altLang="zh-CN" sz="2400" dirty="0">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pPr>
            <a:r>
              <a:rPr lang="zh-CN" altLang="en-US" sz="2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2016年12月AppLink项目正式启动。</a:t>
            </a:r>
          </a:p>
          <a:p>
            <a:pPr eaLnBrk="1" hangingPunct="1">
              <a:spcBef>
                <a:spcPct val="0"/>
              </a:spcBef>
            </a:pPr>
            <a:r>
              <a:rPr lang="zh-CN" altLang="en-US" sz="2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2017年1月中旬，AppLink项目1.0版本正式完成，约三万行代码。</a:t>
            </a:r>
          </a:p>
          <a:p>
            <a:pPr eaLnBrk="1" hangingPunct="1">
              <a:spcBef>
                <a:spcPct val="0"/>
              </a:spcBef>
            </a:pPr>
            <a:r>
              <a:rPr lang="zh-CN" altLang="en-US" sz="2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2017年3月中旬，AppLink项目完成其他部分，正式推向市场。</a:t>
            </a:r>
          </a:p>
          <a:p>
            <a:pPr eaLnBrk="1" hangingPunct="1">
              <a:spcBef>
                <a:spcPct val="0"/>
              </a:spcBef>
            </a:pPr>
            <a:r>
              <a:rPr lang="zh-CN" altLang="en-US" sz="2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2017年6月，基于AppLink的核心技术的研发技术，完成爱创业平台。</a:t>
            </a:r>
          </a:p>
          <a:p>
            <a:pPr eaLnBrk="1" hangingPunct="1">
              <a:spcBef>
                <a:spcPct val="0"/>
              </a:spcBef>
            </a:pPr>
            <a:r>
              <a:rPr lang="zh-CN" altLang="en-US" sz="18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2017年8月为止，AppLink项目已经先后完成创桥教育科技的“成功父母必听”，“大脑检测系统”，“空中幼儿园”三个项和其它“BB</a:t>
            </a:r>
            <a:r>
              <a:rPr lang="zh-CN" altLang="en-US" sz="1800" dirty="0">
                <a:solidFill>
                  <a:schemeClr val="tx1"/>
                </a:solidFill>
                <a:latin typeface="微软雅黑" panose="020B0503020204020204" pitchFamily="34" charset="-122"/>
                <a:ea typeface="微软雅黑" panose="020B0503020204020204" pitchFamily="34" charset="-122"/>
              </a:rPr>
              <a:t>作手</a:t>
            </a:r>
            <a:r>
              <a:rPr lang="zh-CN" altLang="en-US" sz="18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 、“宠物流浪日记”等项目。</a:t>
            </a:r>
          </a:p>
          <a:p>
            <a:pPr eaLnBrk="1" hangingPunct="1">
              <a:spcBef>
                <a:spcPct val="0"/>
              </a:spcBef>
            </a:pPr>
            <a:r>
              <a:rPr lang="zh-CN" altLang="en-US" sz="2400"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2017年9月，创桥教育科技已完成600万元人民币的天使阶段融资，并与AppLink平台签署战略合作伙伴关系协议。</a:t>
            </a:r>
          </a:p>
          <a:p>
            <a:pPr marL="457200" lvl="1" indent="-457200" fontAlgn="base">
              <a:spcBef>
                <a:spcPct val="0"/>
              </a:spcBef>
              <a:spcAft>
                <a:spcPct val="0"/>
              </a:spcAft>
              <a:buFont typeface="Arial" panose="020B0604020202020204" pitchFamily="34" charset="0"/>
              <a:buChar char="•"/>
            </a:pPr>
            <a:endParaRPr lang="zh-CN" altLang="en-US" sz="2400" dirty="0">
              <a:solidFill>
                <a:srgbClr val="0070C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endParaRPr lang="zh-CN" altLang="en-US" sz="2400" dirty="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endParaRPr lang="zh-CN" altLang="en-US" sz="2400" dirty="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endParaRPr lang="zh-CN" altLang="en-US" sz="2400" dirty="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0" lvl="1" fontAlgn="base">
              <a:spcBef>
                <a:spcPct val="0"/>
              </a:spcBef>
              <a:spcAft>
                <a:spcPct val="0"/>
              </a:spcAft>
              <a:buFont typeface="Arial" panose="020B0604020202020204" pitchFamily="34" charset="0"/>
            </a:pPr>
            <a:endParaRPr lang="zh-CN" altLang="en-US" sz="2400" dirty="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2000"/>
                                        <p:tgtEl>
                                          <p:spTgt spid="10">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fade">
                                      <p:cBhvr>
                                        <p:cTn id="16" dur="2000"/>
                                        <p:tgtEl>
                                          <p:spTgt spid="10">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2000"/>
                                        <p:tgtEl>
                                          <p:spTgt spid="10">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xEl>
                                              <p:pRg st="4" end="4"/>
                                            </p:txEl>
                                          </p:spTgt>
                                        </p:tgtEl>
                                        <p:attrNameLst>
                                          <p:attrName>style.visibility</p:attrName>
                                        </p:attrNameLst>
                                      </p:cBhvr>
                                      <p:to>
                                        <p:strVal val="visible"/>
                                      </p:to>
                                    </p:set>
                                    <p:animEffect transition="in" filter="fade">
                                      <p:cBhvr>
                                        <p:cTn id="26" dur="2000"/>
                                        <p:tgtEl>
                                          <p:spTgt spid="10">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animEffect transition="in" filter="fade">
                                      <p:cBhvr>
                                        <p:cTn id="31" dur="2000"/>
                                        <p:tgtEl>
                                          <p:spTgt spid="10">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xEl>
                                              <p:pRg st="6" end="6"/>
                                            </p:txEl>
                                          </p:spTgt>
                                        </p:tgtEl>
                                        <p:attrNameLst>
                                          <p:attrName>style.visibility</p:attrName>
                                        </p:attrNameLst>
                                      </p:cBhvr>
                                      <p:to>
                                        <p:strVal val="visible"/>
                                      </p:to>
                                    </p:set>
                                    <p:animEffect transition="in" filter="fade">
                                      <p:cBhvr>
                                        <p:cTn id="36" dur="20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Rectangle 15"/>
          <p:cNvSpPr/>
          <p:nvPr/>
        </p:nvSpPr>
        <p:spPr bwMode="auto">
          <a:xfrm>
            <a:off x="0" y="322263"/>
            <a:ext cx="9144000" cy="757237"/>
          </a:xfrm>
          <a:prstGeom prst="rect">
            <a:avLst/>
          </a:prstGeom>
          <a:solidFill>
            <a:schemeClr val="bg1">
              <a:lumMod val="9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92" name="Picture 13" descr="top-wave-for-Dean.png"/>
          <p:cNvPicPr>
            <a:picLocks noChangeAspect="1"/>
          </p:cNvPicPr>
          <p:nvPr/>
        </p:nvPicPr>
        <p:blipFill>
          <a:blip r:embed="rId3">
            <a:lum contrast="-24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94" name="Title 8"/>
          <p:cNvSpPr>
            <a:spLocks noGrp="1"/>
          </p:cNvSpPr>
          <p:nvPr>
            <p:ph type="title"/>
          </p:nvPr>
        </p:nvSpPr>
        <p:spPr/>
        <p:txBody>
          <a:bodyPr/>
          <a:lstStyle/>
          <a:p>
            <a:r>
              <a:rPr lang="zh-CN" altLang="en-GB" sz="2400">
                <a:latin typeface="微软雅黑" panose="020B0503020204020204" pitchFamily="34" charset="-122"/>
                <a:ea typeface="微软雅黑" panose="020B0503020204020204" pitchFamily="34" charset="-122"/>
                <a:cs typeface="Arial" panose="020B0604020202020204" pitchFamily="34" charset="0"/>
                <a:sym typeface="+mn-ea"/>
              </a:rPr>
              <a:t>种子期的需求</a:t>
            </a:r>
            <a:r>
              <a:rPr lang="en-US" altLang="zh-CN" sz="2400">
                <a:latin typeface="微软雅黑" panose="020B0503020204020204" pitchFamily="34" charset="-122"/>
                <a:ea typeface="微软雅黑" panose="020B0503020204020204" pitchFamily="34" charset="-122"/>
                <a:cs typeface="Arial" panose="020B0604020202020204" pitchFamily="34" charset="0"/>
                <a:sym typeface="+mn-ea"/>
              </a:rPr>
              <a:t>——10%</a:t>
            </a:r>
            <a:r>
              <a:rPr lang="zh-CN" altLang="en-US" sz="2400">
                <a:latin typeface="微软雅黑" panose="020B0503020204020204" pitchFamily="34" charset="-122"/>
                <a:ea typeface="微软雅黑" panose="020B0503020204020204" pitchFamily="34" charset="-122"/>
                <a:cs typeface="Arial" panose="020B0604020202020204" pitchFamily="34" charset="0"/>
                <a:sym typeface="+mn-ea"/>
              </a:rPr>
              <a:t>换取</a:t>
            </a:r>
            <a:r>
              <a:rPr lang="en-US" altLang="zh-CN" sz="2400">
                <a:latin typeface="微软雅黑" panose="020B0503020204020204" pitchFamily="34" charset="-122"/>
                <a:ea typeface="微软雅黑" panose="020B0503020204020204" pitchFamily="34" charset="-122"/>
                <a:cs typeface="Arial" panose="020B0604020202020204" pitchFamily="34" charset="0"/>
                <a:sym typeface="+mn-ea"/>
              </a:rPr>
              <a:t>100</a:t>
            </a:r>
            <a:r>
              <a:rPr lang="zh-CN" altLang="en-US" sz="2400">
                <a:latin typeface="微软雅黑" panose="020B0503020204020204" pitchFamily="34" charset="-122"/>
                <a:ea typeface="微软雅黑" panose="020B0503020204020204" pitchFamily="34" charset="-122"/>
                <a:cs typeface="Arial" panose="020B0604020202020204" pitchFamily="34" charset="0"/>
                <a:sym typeface="+mn-ea"/>
              </a:rPr>
              <a:t>万人民币</a:t>
            </a:r>
          </a:p>
        </p:txBody>
      </p:sp>
      <p:sp>
        <p:nvSpPr>
          <p:cNvPr id="7" name="Rectangle 6"/>
          <p:cNvSpPr/>
          <p:nvPr/>
        </p:nvSpPr>
        <p:spPr bwMode="auto">
          <a:xfrm>
            <a:off x="0" y="1331913"/>
            <a:ext cx="9144000" cy="3240087"/>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Content Placeholder 9"/>
          <p:cNvSpPr>
            <a:spLocks noGrp="1"/>
          </p:cNvSpPr>
          <p:nvPr>
            <p:ph idx="1"/>
          </p:nvPr>
        </p:nvSpPr>
        <p:spPr bwMode="auto">
          <a:xfrm>
            <a:off x="371475" y="922655"/>
            <a:ext cx="7286625" cy="4649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spcBef>
                <a:spcPct val="0"/>
              </a:spcBef>
            </a:pPr>
            <a:endParaRPr altLang="zh-CN" sz="3000">
              <a:latin typeface="微软雅黑" panose="020B0503020204020204" pitchFamily="34" charset="-122"/>
              <a:ea typeface="微软雅黑" panose="020B0503020204020204" pitchFamily="34" charset="-122"/>
              <a:cs typeface="Arial" panose="020B0604020202020204" pitchFamily="34" charset="0"/>
            </a:endParaRPr>
          </a:p>
          <a:p>
            <a:pPr eaLnBrk="1" hangingPunct="1">
              <a:spcBef>
                <a:spcPct val="0"/>
              </a:spcBef>
            </a:pP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组建</a:t>
            </a:r>
            <a:r>
              <a:rPr altLang="zh-CN"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5</a:t>
            </a: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人平台研发团队</a:t>
            </a:r>
          </a:p>
          <a:p>
            <a:pPr eaLnBrk="1" hangingPunct="1">
              <a:spcBef>
                <a:spcPct val="0"/>
              </a:spcBef>
            </a:pP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组建</a:t>
            </a:r>
            <a:r>
              <a:rPr altLang="zh-CN"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5</a:t>
            </a: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人市场开发团队</a:t>
            </a:r>
          </a:p>
          <a:p>
            <a:pPr eaLnBrk="1" hangingPunct="1">
              <a:spcBef>
                <a:spcPct val="0"/>
              </a:spcBef>
            </a:pP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组建</a:t>
            </a:r>
            <a:r>
              <a:rPr altLang="zh-CN"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5</a:t>
            </a: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人项目外包团队</a:t>
            </a:r>
          </a:p>
          <a:p>
            <a:pPr eaLnBrk="1" hangingPunct="1">
              <a:spcBef>
                <a:spcPct val="0"/>
              </a:spcBef>
            </a:pP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租赁办公场所及用品等</a:t>
            </a:r>
          </a:p>
          <a:p>
            <a:pPr eaLnBrk="1" hangingPunct="1">
              <a:spcBef>
                <a:spcPct val="0"/>
              </a:spcBef>
            </a:pP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租赁服务器等</a:t>
            </a:r>
          </a:p>
          <a:p>
            <a:pPr eaLnBrk="1" hangingPunct="1">
              <a:spcBef>
                <a:spcPct val="0"/>
              </a:spcBef>
            </a:pPr>
            <a:r>
              <a:rPr lang="zh-CN" altLang="en-US" sz="3000">
                <a:solidFill>
                  <a:schemeClr val="tx1"/>
                </a:solidFill>
                <a:latin typeface="微软雅黑" panose="020B0503020204020204" pitchFamily="34" charset="-122"/>
                <a:ea typeface="微软雅黑" panose="020B0503020204020204" pitchFamily="34" charset="-122"/>
                <a:cs typeface="Arial" panose="020B0604020202020204" pitchFamily="34" charset="0"/>
              </a:rPr>
              <a:t>申请各种证明、创新等费用</a:t>
            </a:r>
          </a:p>
          <a:p>
            <a:pPr eaLnBrk="1" hangingPunct="1">
              <a:spcBef>
                <a:spcPct val="0"/>
              </a:spcBef>
            </a:pPr>
            <a:endParaRPr lang="zh-CN" altLang="en-US" sz="3000">
              <a:solidFill>
                <a:srgbClr val="0070C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endPar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endParaRPr lang="zh-CN" altLang="en-US" sz="300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457200" lvl="1" indent="-457200" fontAlgn="base">
              <a:spcBef>
                <a:spcPct val="0"/>
              </a:spcBef>
              <a:spcAft>
                <a:spcPct val="0"/>
              </a:spcAft>
              <a:buFont typeface="Arial" panose="020B0604020202020204" pitchFamily="34" charset="0"/>
              <a:buChar char="•"/>
            </a:pPr>
            <a:endParaRPr lang="zh-CN" altLang="en-US" sz="3000">
              <a:solidFill>
                <a:srgbClr val="373737"/>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a:p>
            <a:pPr marL="0" lvl="1" fontAlgn="base">
              <a:spcBef>
                <a:spcPct val="0"/>
              </a:spcBef>
              <a:spcAft>
                <a:spcPct val="0"/>
              </a:spcAft>
              <a:buFont typeface="Arial" panose="020B0604020202020204" pitchFamily="34" charset="0"/>
            </a:pPr>
            <a:endParaRPr lang="zh-CN" altLang="en-US" sz="3000">
              <a:solidFill>
                <a:srgbClr val="FF000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4"/>
          <p:cNvSpPr>
            <a:spLocks noGrp="1"/>
          </p:cNvSpPr>
          <p:nvPr>
            <p:ph type="title"/>
          </p:nvPr>
        </p:nvSpPr>
        <p:spPr bwMode="auto">
          <a:xfrm>
            <a:off x="457200" y="5871845"/>
            <a:ext cx="8229600" cy="6524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en-US" altLang="zh-CN">
                <a:ea typeface="宋体" panose="02010600030101010101" pitchFamily="2" charset="-122"/>
              </a:rPr>
              <a:t>Thank you</a:t>
            </a:r>
          </a:p>
        </p:txBody>
      </p:sp>
      <p:sp>
        <p:nvSpPr>
          <p:cNvPr id="12" name="矩形 11"/>
          <p:cNvSpPr/>
          <p:nvPr/>
        </p:nvSpPr>
        <p:spPr>
          <a:xfrm>
            <a:off x="695325" y="2278380"/>
            <a:ext cx="869950" cy="391795"/>
          </a:xfrm>
          <a:prstGeom prst="rect">
            <a:avLst/>
          </a:prstGeom>
        </p:spPr>
        <p:txBody>
          <a:bodyPr wrap="square" lIns="0" tIns="0" rIns="0" bIns="0">
            <a:spAutoFit/>
          </a:bodyPr>
          <a:lstStyle/>
          <a:p>
            <a:pPr algn="l"/>
            <a:r>
              <a:rPr lang="zh-CN" sz="2400" b="1" dirty="0">
                <a:solidFill>
                  <a:schemeClr val="bg1"/>
                </a:solidFill>
                <a:latin typeface="Cambria" panose="02040503050406030204" pitchFamily="18" charset="0"/>
                <a:ea typeface="微软雅黑" panose="020B0503020204020204" pitchFamily="34" charset="-122"/>
              </a:rPr>
              <a:t>蔡笋</a:t>
            </a:r>
            <a:endParaRPr lang="zh-CN" altLang="en-US" sz="2400" b="1" dirty="0">
              <a:solidFill>
                <a:schemeClr val="bg1"/>
              </a:solidFill>
              <a:latin typeface="Cambria" panose="02040503050406030204" pitchFamily="18" charset="0"/>
              <a:ea typeface="微软雅黑" panose="020B0503020204020204" pitchFamily="34" charset="-122"/>
            </a:endParaRPr>
          </a:p>
        </p:txBody>
      </p:sp>
      <p:sp>
        <p:nvSpPr>
          <p:cNvPr id="13" name="矩形 12"/>
          <p:cNvSpPr/>
          <p:nvPr/>
        </p:nvSpPr>
        <p:spPr>
          <a:xfrm>
            <a:off x="1308735" y="3037840"/>
            <a:ext cx="3719830" cy="1920240"/>
          </a:xfrm>
          <a:prstGeom prst="rect">
            <a:avLst/>
          </a:prstGeom>
        </p:spPr>
        <p:txBody>
          <a:bodyPr wrap="square" lIns="0" tIns="0" rIns="0" bIns="0">
            <a:spAutoFit/>
          </a:bodyPr>
          <a:lstStyle/>
          <a:p>
            <a:pPr algn="l"/>
            <a:r>
              <a:rPr lang="zh-CN" altLang="en-US" dirty="0">
                <a:solidFill>
                  <a:schemeClr val="bg1"/>
                </a:solidFill>
                <a:latin typeface="方正兰亭刊黑_GBK" panose="02000000000000000000" pitchFamily="2" charset="-122"/>
                <a:ea typeface="方正兰亭刊黑_GBK" panose="02000000000000000000" pitchFamily="2" charset="-122"/>
              </a:rPr>
              <a:t>联系电话：</a:t>
            </a:r>
            <a:r>
              <a:rPr lang="en-US" dirty="0">
                <a:solidFill>
                  <a:schemeClr val="bg1"/>
                </a:solidFill>
                <a:latin typeface="方正兰亭刊黑_GBK" panose="02000000000000000000" pitchFamily="2" charset="-122"/>
                <a:ea typeface="方正兰亭刊黑_GBK" panose="02000000000000000000" pitchFamily="2" charset="-122"/>
              </a:rPr>
              <a:t>13751082562</a:t>
            </a:r>
          </a:p>
          <a:p>
            <a:pPr algn="l"/>
            <a:endParaRPr lang="en-US" dirty="0">
              <a:solidFill>
                <a:schemeClr val="bg1"/>
              </a:solidFill>
              <a:latin typeface="方正兰亭刊黑_GBK" panose="02000000000000000000" pitchFamily="2" charset="-122"/>
              <a:ea typeface="方正兰亭刊黑_GBK" panose="02000000000000000000" pitchFamily="2" charset="-122"/>
            </a:endParaRPr>
          </a:p>
          <a:p>
            <a:pPr algn="l"/>
            <a:endParaRPr lang="en-US" dirty="0">
              <a:solidFill>
                <a:schemeClr val="bg1"/>
              </a:solidFill>
              <a:latin typeface="方正兰亭刊黑_GBK" panose="02000000000000000000" pitchFamily="2" charset="-122"/>
              <a:ea typeface="方正兰亭刊黑_GBK" panose="02000000000000000000" pitchFamily="2" charset="-122"/>
            </a:endParaRPr>
          </a:p>
          <a:p>
            <a:pPr algn="l"/>
            <a:r>
              <a:rPr lang="zh-CN" altLang="en-US" dirty="0">
                <a:solidFill>
                  <a:schemeClr val="bg1"/>
                </a:solidFill>
                <a:latin typeface="方正兰亭刊黑_GBK" panose="02000000000000000000" pitchFamily="2" charset="-122"/>
                <a:ea typeface="方正兰亭刊黑_GBK" panose="02000000000000000000" pitchFamily="2" charset="-122"/>
                <a:sym typeface="+mn-ea"/>
              </a:rPr>
              <a:t>微信</a:t>
            </a:r>
            <a:r>
              <a:rPr lang="en-US" altLang="zh-CN" dirty="0">
                <a:solidFill>
                  <a:schemeClr val="bg1"/>
                </a:solidFill>
                <a:latin typeface="方正兰亭刊黑_GBK" panose="02000000000000000000" pitchFamily="2" charset="-122"/>
                <a:ea typeface="方正兰亭刊黑_GBK" panose="02000000000000000000" pitchFamily="2" charset="-122"/>
                <a:sym typeface="+mn-ea"/>
              </a:rPr>
              <a:t>/QQ</a:t>
            </a:r>
            <a:r>
              <a:rPr lang="zh-CN" altLang="en-US" dirty="0">
                <a:solidFill>
                  <a:schemeClr val="bg1"/>
                </a:solidFill>
                <a:latin typeface="方正兰亭刊黑_GBK" panose="02000000000000000000" pitchFamily="2" charset="-122"/>
                <a:ea typeface="方正兰亭刊黑_GBK" panose="02000000000000000000" pitchFamily="2" charset="-122"/>
                <a:sym typeface="+mn-ea"/>
              </a:rPr>
              <a:t>： </a:t>
            </a:r>
            <a:r>
              <a:rPr lang="en-US" altLang="zh-CN" dirty="0">
                <a:solidFill>
                  <a:schemeClr val="bg1"/>
                </a:solidFill>
                <a:latin typeface="方正兰亭刊黑_GBK" panose="02000000000000000000" pitchFamily="2" charset="-122"/>
                <a:ea typeface="方正兰亭刊黑_GBK" panose="02000000000000000000" pitchFamily="2" charset="-122"/>
                <a:sym typeface="+mn-ea"/>
              </a:rPr>
              <a:t>359304951</a:t>
            </a:r>
          </a:p>
          <a:p>
            <a:pPr algn="l"/>
            <a:endParaRPr lang="en-US" altLang="zh-CN" dirty="0">
              <a:solidFill>
                <a:schemeClr val="bg1"/>
              </a:solidFill>
              <a:latin typeface="方正兰亭刊黑_GBK" panose="02000000000000000000" pitchFamily="2" charset="-122"/>
              <a:ea typeface="方正兰亭刊黑_GBK" panose="02000000000000000000" pitchFamily="2" charset="-122"/>
              <a:sym typeface="+mn-ea"/>
            </a:endParaRPr>
          </a:p>
          <a:p>
            <a:pPr algn="l"/>
            <a:endParaRPr lang="en-US" altLang="zh-CN" dirty="0">
              <a:solidFill>
                <a:schemeClr val="bg1"/>
              </a:solidFill>
              <a:latin typeface="方正兰亭刊黑_GBK" panose="02000000000000000000" pitchFamily="2" charset="-122"/>
              <a:ea typeface="方正兰亭刊黑_GBK" panose="02000000000000000000" pitchFamily="2" charset="-122"/>
              <a:sym typeface="+mn-ea"/>
            </a:endParaRPr>
          </a:p>
          <a:p>
            <a:pPr algn="l"/>
            <a:r>
              <a:rPr lang="zh-CN" altLang="en-US" dirty="0">
                <a:solidFill>
                  <a:schemeClr val="bg1"/>
                </a:solidFill>
                <a:latin typeface="方正兰亭刊黑_GBK" panose="02000000000000000000" pitchFamily="2" charset="-122"/>
                <a:ea typeface="方正兰亭刊黑_GBK" panose="02000000000000000000" pitchFamily="2" charset="-122"/>
                <a:sym typeface="+mn-ea"/>
              </a:rPr>
              <a:t>邮箱：</a:t>
            </a:r>
            <a:r>
              <a:rPr lang="en-US" dirty="0">
                <a:solidFill>
                  <a:schemeClr val="bg1"/>
                </a:solidFill>
                <a:latin typeface="方正兰亭刊黑_GBK" panose="02000000000000000000" pitchFamily="2" charset="-122"/>
                <a:ea typeface="方正兰亭刊黑_GBK" panose="02000000000000000000" pitchFamily="2" charset="-122"/>
                <a:sym typeface="+mn-ea"/>
              </a:rPr>
              <a:t>alucard263096@126.com</a:t>
            </a:r>
            <a:endParaRPr lang="en-US" altLang="en-US" dirty="0">
              <a:solidFill>
                <a:schemeClr val="bg1"/>
              </a:solidFill>
              <a:latin typeface="方正兰亭刊黑_GBK" panose="02000000000000000000" pitchFamily="2" charset="-122"/>
              <a:ea typeface="方正兰亭刊黑_GBK" panose="02000000000000000000" pitchFamily="2" charset="-122"/>
              <a:sym typeface="+mn-ea"/>
            </a:endParaRPr>
          </a:p>
        </p:txBody>
      </p:sp>
      <p:grpSp>
        <p:nvGrpSpPr>
          <p:cNvPr id="14" name="组合 13"/>
          <p:cNvGrpSpPr/>
          <p:nvPr/>
        </p:nvGrpSpPr>
        <p:grpSpPr>
          <a:xfrm>
            <a:off x="705888" y="2916944"/>
            <a:ext cx="419992" cy="422190"/>
            <a:chOff x="8153944" y="1640106"/>
            <a:chExt cx="1516063" cy="1524000"/>
          </a:xfrm>
          <a:solidFill>
            <a:schemeClr val="accent4"/>
          </a:solidFill>
        </p:grpSpPr>
        <p:sp>
          <p:nvSpPr>
            <p:cNvPr id="15"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sp>
          <p:nvSpPr>
            <p:cNvPr id="16"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grpFill/>
            <a:ln>
              <a:noFill/>
            </a:ln>
          </p:spPr>
          <p:txBody>
            <a:bodyPr vert="horz" wrap="square" lIns="91440" tIns="45720" rIns="91440" bIns="45720" numCol="1" anchor="t" anchorCtr="0" compatLnSpc="1"/>
            <a:lstStyle/>
            <a:p>
              <a:endParaRPr lang="zh-CN" altLang="en-US">
                <a:solidFill>
                  <a:schemeClr val="bg1"/>
                </a:solidFill>
              </a:endParaRPr>
            </a:p>
          </p:txBody>
        </p:sp>
      </p:grpSp>
      <p:sp>
        <p:nvSpPr>
          <p:cNvPr id="100" name="Freeform 18"/>
          <p:cNvSpPr>
            <a:spLocks noEditPoints="1"/>
          </p:cNvSpPr>
          <p:nvPr/>
        </p:nvSpPr>
        <p:spPr bwMode="auto">
          <a:xfrm>
            <a:off x="705968" y="3785254"/>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3"/>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19" name="Freeform 10"/>
          <p:cNvSpPr>
            <a:spLocks noChangeAspect="1" noEditPoints="1"/>
          </p:cNvSpPr>
          <p:nvPr/>
        </p:nvSpPr>
        <p:spPr bwMode="auto">
          <a:xfrm>
            <a:off x="695418" y="4613839"/>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2"/>
          </a:solidFill>
          <a:ln>
            <a:noFill/>
          </a:ln>
        </p:spPr>
        <p:txBody>
          <a:bodyPr vert="horz" wrap="square" lIns="91440" tIns="45720" rIns="91440" bIns="45720" numCol="1" anchor="t" anchorCtr="0" compatLnSpc="1"/>
          <a:lstStyle/>
          <a:p>
            <a:endParaRPr lang="zh-CN" altLang="en-US">
              <a:solidFill>
                <a:schemeClr val="bg1"/>
              </a:solidFill>
            </a:endParaRPr>
          </a:p>
        </p:txBody>
      </p:sp>
      <p:pic>
        <p:nvPicPr>
          <p:cNvPr id="2" name="44B7C0F4-79DB-4F8B-9303-0E098D69D8BE-1" descr="qt_temp"/>
          <p:cNvPicPr>
            <a:picLocks noChangeAspect="1"/>
          </p:cNvPicPr>
          <p:nvPr/>
        </p:nvPicPr>
        <p:blipFill>
          <a:blip r:embed="rId3"/>
          <a:stretch>
            <a:fillRect/>
          </a:stretch>
        </p:blipFill>
        <p:spPr>
          <a:xfrm>
            <a:off x="4197350" y="694690"/>
            <a:ext cx="1483995" cy="1483995"/>
          </a:xfrm>
          <a:prstGeom prst="rect">
            <a:avLst/>
          </a:prstGeom>
        </p:spPr>
      </p:pic>
      <p:sp>
        <p:nvSpPr>
          <p:cNvPr id="6" name="文本框 5"/>
          <p:cNvSpPr txBox="1"/>
          <p:nvPr/>
        </p:nvSpPr>
        <p:spPr>
          <a:xfrm>
            <a:off x="4467860" y="2218690"/>
            <a:ext cx="942340" cy="365760"/>
          </a:xfrm>
          <a:prstGeom prst="rect">
            <a:avLst/>
          </a:prstGeom>
          <a:noFill/>
        </p:spPr>
        <p:txBody>
          <a:bodyPr wrap="square" rtlCol="0">
            <a:spAutoFit/>
          </a:bodyPr>
          <a:lstStyle/>
          <a:p>
            <a:r>
              <a:rPr lang="zh-CN" altLang="en-US">
                <a:solidFill>
                  <a:schemeClr val="bg1"/>
                </a:solidFill>
              </a:rPr>
              <a:t>联系我</a:t>
            </a:r>
          </a:p>
        </p:txBody>
      </p:sp>
      <p:pic>
        <p:nvPicPr>
          <p:cNvPr id="8" name="44B7C0F4-79DB-4F8B-9303-0E098D69D8BE-2" descr="qt_temp"/>
          <p:cNvPicPr>
            <a:picLocks noChangeAspect="1"/>
          </p:cNvPicPr>
          <p:nvPr/>
        </p:nvPicPr>
        <p:blipFill>
          <a:blip r:embed="rId4"/>
          <a:stretch>
            <a:fillRect/>
          </a:stretch>
        </p:blipFill>
        <p:spPr>
          <a:xfrm>
            <a:off x="6350635" y="2670175"/>
            <a:ext cx="1851660" cy="1851660"/>
          </a:xfrm>
          <a:prstGeom prst="rect">
            <a:avLst/>
          </a:prstGeom>
        </p:spPr>
      </p:pic>
      <p:sp>
        <p:nvSpPr>
          <p:cNvPr id="9" name="文本框 8"/>
          <p:cNvSpPr txBox="1"/>
          <p:nvPr/>
        </p:nvSpPr>
        <p:spPr>
          <a:xfrm>
            <a:off x="6544945" y="4613910"/>
            <a:ext cx="1463040" cy="304800"/>
          </a:xfrm>
          <a:prstGeom prst="rect">
            <a:avLst/>
          </a:prstGeom>
          <a:noFill/>
        </p:spPr>
        <p:txBody>
          <a:bodyPr wrap="none" rtlCol="0">
            <a:spAutoFit/>
          </a:bodyPr>
          <a:lstStyle/>
          <a:p>
            <a:r>
              <a:rPr lang="zh-CN" altLang="en-US" sz="1400">
                <a:solidFill>
                  <a:schemeClr val="bg1"/>
                </a:solidFill>
                <a:hlinkClick r:id="rId5"/>
              </a:rPr>
              <a:t>访问</a:t>
            </a:r>
            <a:r>
              <a:rPr lang="en-US" altLang="zh-CN" sz="1400">
                <a:solidFill>
                  <a:schemeClr val="bg1"/>
                </a:solidFill>
                <a:hlinkClick r:id="rId5"/>
              </a:rPr>
              <a:t>APP</a:t>
            </a:r>
            <a:r>
              <a:rPr lang="zh-CN" altLang="en-US" sz="1400">
                <a:solidFill>
                  <a:schemeClr val="bg1"/>
                </a:solidFill>
                <a:hlinkClick r:id="rId5"/>
              </a:rPr>
              <a:t>后端云</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latin typeface="微软雅黑" panose="020B0503020204020204" pitchFamily="34" charset="-122"/>
                <a:ea typeface="微软雅黑" panose="020B0503020204020204" pitchFamily="34" charset="-122"/>
              </a:rPr>
              <a:t>BaaS Introduce</a:t>
            </a:r>
          </a:p>
        </p:txBody>
      </p:sp>
      <p:sp>
        <p:nvSpPr>
          <p:cNvPr id="99331"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a:latin typeface="微软雅黑" panose="020B0503020204020204" pitchFamily="34" charset="-122"/>
                <a:ea typeface="微软雅黑" panose="020B0503020204020204" pitchFamily="34" charset="-122"/>
              </a:rPr>
              <a:t>云计算的衍生</a:t>
            </a:r>
          </a:p>
          <a:p>
            <a:pPr eaLnBrk="1" hangingPunct="1"/>
            <a:r>
              <a:rPr lang="zh-CN" altLang="en-US">
                <a:latin typeface="微软雅黑" panose="020B0503020204020204" pitchFamily="34" charset="-122"/>
                <a:ea typeface="微软雅黑" panose="020B0503020204020204" pitchFamily="34" charset="-122"/>
              </a:rPr>
              <a:t>技术分工的产物</a:t>
            </a:r>
          </a:p>
          <a:p>
            <a:pPr eaLnBrk="1" hangingPunct="1"/>
            <a:r>
              <a:rPr lang="zh-CN" altLang="en-US">
                <a:latin typeface="微软雅黑" panose="020B0503020204020204" pitchFamily="34" charset="-122"/>
                <a:ea typeface="微软雅黑" panose="020B0503020204020204" pitchFamily="34" charset="-122"/>
              </a:rPr>
              <a:t>天下武功为快不破</a:t>
            </a:r>
          </a:p>
        </p:txBody>
      </p:sp>
      <p:pic>
        <p:nvPicPr>
          <p:cNvPr id="1026" name="Picture 2" descr="D:\Backup\My Pictures\Istock images 6.2008\iStock_000005143796XSmall.jpg"/>
          <p:cNvPicPr>
            <a:picLocks noChangeAspect="1" noChangeArrowheads="1"/>
          </p:cNvPicPr>
          <p:nvPr/>
        </p:nvPicPr>
        <p:blipFill>
          <a:blip r:embed="rId3"/>
          <a:srcRect/>
          <a:stretch>
            <a:fillRect/>
          </a:stretch>
        </p:blipFill>
        <p:spPr bwMode="auto">
          <a:xfrm>
            <a:off x="2786063" y="1916113"/>
            <a:ext cx="4225925" cy="2386012"/>
          </a:xfrm>
          <a:prstGeom prst="rect">
            <a:avLst/>
          </a:prstGeom>
          <a:noFill/>
          <a:ln>
            <a:solidFill>
              <a:schemeClr val="bg1">
                <a:lumMod val="65000"/>
              </a:schemeClr>
            </a:solid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BaaS </a:t>
            </a:r>
            <a:r>
              <a:rPr lang="zh-CN" altLang="en-US" dirty="0">
                <a:latin typeface="微软雅黑" panose="020B0503020204020204" pitchFamily="34" charset="-122"/>
                <a:ea typeface="微软雅黑" panose="020B0503020204020204" pitchFamily="34" charset="-122"/>
              </a:rPr>
              <a:t>的餐厅比喻</a:t>
            </a:r>
            <a:endParaRPr lang="en-US" altLang="zh-CN" dirty="0">
              <a:latin typeface="微软雅黑" panose="020B0503020204020204" pitchFamily="34" charset="-122"/>
              <a:ea typeface="微软雅黑" panose="020B0503020204020204" pitchFamily="34" charset="-122"/>
            </a:endParaRPr>
          </a:p>
        </p:txBody>
      </p:sp>
      <p:sp>
        <p:nvSpPr>
          <p:cNvPr id="34" name="Rounded Rectangle 33">
            <a:hlinkClick r:id="rId3" action="ppaction://hlinksldjump" highlightClick="1"/>
            <a:hlinkHover r:id="" action="ppaction://noaction" highlightClick="1"/>
          </p:cNvPr>
          <p:cNvSpPr/>
          <p:nvPr/>
        </p:nvSpPr>
        <p:spPr bwMode="auto">
          <a:xfrm>
            <a:off x="3297238" y="144145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Rounded Rectangle 36"/>
          <p:cNvSpPr/>
          <p:nvPr/>
        </p:nvSpPr>
        <p:spPr bwMode="auto">
          <a:xfrm>
            <a:off x="338613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Rounded Rectangle 28">
            <a:hlinkClick r:id="rId4" action="ppaction://hlinksldjump" highlightClick="1"/>
            <a:hlinkHover r:id="" action="ppaction://noaction" highlightClick="1"/>
          </p:cNvPr>
          <p:cNvSpPr/>
          <p:nvPr/>
        </p:nvSpPr>
        <p:spPr bwMode="auto">
          <a:xfrm>
            <a:off x="457200" y="144145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餐厅老板</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甲方</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Rounded Rectangle 31"/>
          <p:cNvSpPr/>
          <p:nvPr/>
        </p:nvSpPr>
        <p:spPr bwMode="auto">
          <a:xfrm>
            <a:off x="547688" y="2306638"/>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Rounded Rectangle 38">
            <a:hlinkClick r:id="rId3" action="ppaction://hlinksldjump" highlightClick="1"/>
            <a:hlinkHover r:id="" action="ppaction://noaction" highlightClick="1"/>
          </p:cNvPr>
          <p:cNvSpPr/>
          <p:nvPr/>
        </p:nvSpPr>
        <p:spPr bwMode="auto">
          <a:xfrm>
            <a:off x="6135688" y="144145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5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餐厅</a:t>
            </a:r>
            <a:endParaRPr lang="en-US" altLang="zh-CN" sz="135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35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=PaaS</a:t>
            </a:r>
            <a:r>
              <a:rPr lang="zh-CN" altLang="en-US" sz="135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（平台及服务）</a:t>
            </a:r>
            <a:endParaRPr lang="en-US" altLang="zh-CN" sz="135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Rounded Rectangle 41"/>
          <p:cNvSpPr/>
          <p:nvPr/>
        </p:nvSpPr>
        <p:spPr bwMode="auto">
          <a:xfrm>
            <a:off x="622458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Rounded Rectangle 53">
            <a:hlinkClick r:id="rId3" action="ppaction://hlinksldjump" highlightClick="1"/>
            <a:hlinkHover r:id="" action="ppaction://noaction" highlightClick="1"/>
          </p:cNvPr>
          <p:cNvSpPr/>
          <p:nvPr/>
        </p:nvSpPr>
        <p:spPr bwMode="auto">
          <a:xfrm>
            <a:off x="3297238" y="373380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5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工作团队</a:t>
            </a:r>
            <a:endParaRPr lang="en-US" altLang="zh-CN" sz="15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5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5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服务团队</a:t>
            </a:r>
            <a:endParaRPr lang="en-US" altLang="zh-CN" sz="15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7" name="Rounded Rectangle 56"/>
          <p:cNvSpPr/>
          <p:nvPr/>
        </p:nvSpPr>
        <p:spPr bwMode="auto">
          <a:xfrm>
            <a:off x="338613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1" name="Rounded Rectangle 60">
            <a:hlinkClick r:id="rId3" action="ppaction://hlinksldjump" highlightClick="1"/>
            <a:hlinkHover r:id="" action="ppaction://noaction" highlightClick="1"/>
          </p:cNvPr>
          <p:cNvSpPr/>
          <p:nvPr/>
        </p:nvSpPr>
        <p:spPr bwMode="auto">
          <a:xfrm>
            <a:off x="6135688" y="373380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厨房</a:t>
            </a:r>
            <a:endPar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数据服务</a:t>
            </a:r>
            <a:endPar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Rounded Rectangle 63"/>
          <p:cNvSpPr/>
          <p:nvPr/>
        </p:nvSpPr>
        <p:spPr bwMode="auto">
          <a:xfrm>
            <a:off x="622458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TextBox 30"/>
          <p:cNvSpPr txBox="1"/>
          <p:nvPr/>
        </p:nvSpPr>
        <p:spPr>
          <a:xfrm>
            <a:off x="3326606" y="1509869"/>
            <a:ext cx="1846029" cy="476669"/>
          </a:xfrm>
          <a:prstGeom prst="rect">
            <a:avLst/>
          </a:prstGeom>
          <a:noFill/>
        </p:spPr>
        <p:txBody>
          <a:bodyPr wrap="square">
            <a:spAutoFit/>
          </a:bodyPr>
          <a:lstStyle/>
          <a:p>
            <a:pPr>
              <a:lnSpc>
                <a:spcPct val="85000"/>
              </a:lnSpc>
              <a:spcBef>
                <a:spcPct val="15000"/>
              </a:spcBef>
              <a:buClr>
                <a:srgbClr val="747273"/>
              </a:buClr>
              <a:defRPr/>
            </a:pPr>
            <a:r>
              <a:rPr lang="zh-CN" altLang="en-US" sz="1350" b="1" dirty="0">
                <a:solidFill>
                  <a:srgbClr val="F68933"/>
                </a:solidFill>
                <a:latin typeface="微软雅黑" panose="020B0503020204020204" pitchFamily="34" charset="-122"/>
                <a:ea typeface="微软雅黑" panose="020B0503020204020204" pitchFamily="34" charset="-122"/>
              </a:rPr>
              <a:t>场地</a:t>
            </a:r>
            <a:endParaRPr lang="en-US" altLang="zh-CN" sz="1350" b="1" dirty="0">
              <a:solidFill>
                <a:srgbClr val="F68933"/>
              </a:solidFill>
              <a:latin typeface="微软雅黑" panose="020B0503020204020204" pitchFamily="34" charset="-122"/>
              <a:ea typeface="微软雅黑" panose="020B0503020204020204" pitchFamily="34" charset="-122"/>
            </a:endParaRPr>
          </a:p>
          <a:p>
            <a:pPr>
              <a:lnSpc>
                <a:spcPct val="85000"/>
              </a:lnSpc>
              <a:spcBef>
                <a:spcPct val="15000"/>
              </a:spcBef>
              <a:buClr>
                <a:srgbClr val="747273"/>
              </a:buClr>
              <a:defRPr/>
            </a:pPr>
            <a:r>
              <a:rPr lang="en-US" altLang="zh-CN" sz="1350" b="1" dirty="0">
                <a:solidFill>
                  <a:srgbClr val="F68933"/>
                </a:solidFill>
                <a:latin typeface="微软雅黑" panose="020B0503020204020204" pitchFamily="34" charset="-122"/>
                <a:ea typeface="微软雅黑" panose="020B0503020204020204" pitchFamily="34" charset="-122"/>
              </a:rPr>
              <a:t>=</a:t>
            </a:r>
            <a:r>
              <a:rPr lang="en-US" altLang="zh-CN" sz="1350" b="1" dirty="0" err="1">
                <a:solidFill>
                  <a:srgbClr val="F68933"/>
                </a:solidFill>
                <a:latin typeface="微软雅黑" panose="020B0503020204020204" pitchFamily="34" charset="-122"/>
                <a:ea typeface="微软雅黑" panose="020B0503020204020204" pitchFamily="34" charset="-122"/>
              </a:rPr>
              <a:t>IssS</a:t>
            </a:r>
            <a:r>
              <a:rPr lang="zh-CN" altLang="en-US" sz="1350" b="1" dirty="0">
                <a:solidFill>
                  <a:srgbClr val="F68933"/>
                </a:solidFill>
                <a:latin typeface="微软雅黑" panose="020B0503020204020204" pitchFamily="34" charset="-122"/>
                <a:ea typeface="微软雅黑" panose="020B0503020204020204" pitchFamily="34" charset="-122"/>
              </a:rPr>
              <a:t>（设施及服务）</a:t>
            </a:r>
            <a:endParaRPr lang="en-US" altLang="zh-CN" sz="1350" b="1" dirty="0">
              <a:solidFill>
                <a:srgbClr val="F68933"/>
              </a:solidFill>
              <a:latin typeface="微软雅黑" panose="020B0503020204020204" pitchFamily="34" charset="-122"/>
              <a:ea typeface="微软雅黑" panose="020B0503020204020204" pitchFamily="34" charset="-122"/>
            </a:endParaRPr>
          </a:p>
        </p:txBody>
      </p:sp>
      <p:sp>
        <p:nvSpPr>
          <p:cNvPr id="48" name="Rounded Rectangle 47">
            <a:hlinkClick r:id="rId3" action="ppaction://hlinksldjump" highlightClick="1"/>
            <a:hlinkHover r:id="" action="ppaction://noaction" highlightClick="1"/>
          </p:cNvPr>
          <p:cNvSpPr/>
          <p:nvPr/>
        </p:nvSpPr>
        <p:spPr bwMode="auto">
          <a:xfrm>
            <a:off x="517525" y="373380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餐厅前场</a:t>
            </a:r>
          </a:p>
          <a:p>
            <a:pPr>
              <a:lnSpc>
                <a:spcPct val="85000"/>
              </a:lnSpc>
              <a:spcBef>
                <a:spcPct val="15000"/>
              </a:spcBef>
              <a:buClr>
                <a:srgbClr val="747273"/>
              </a:buClr>
              <a:defRPr/>
            </a:pPr>
            <a:r>
              <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=SaaS</a:t>
            </a: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（软件及服务）</a:t>
            </a:r>
            <a:endPar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=APP</a:t>
            </a: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或网站</a:t>
            </a:r>
            <a:endPar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Rounded Rectangle 50"/>
          <p:cNvSpPr/>
          <p:nvPr/>
        </p:nvSpPr>
        <p:spPr bwMode="auto">
          <a:xfrm>
            <a:off x="608013" y="4597400"/>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00373" name="Picture 3" descr="D:\Backup\Presentations\Lianne\reporti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9775" y="1390650"/>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4" name="Picture 5" descr="D:\Backup\Presentations\Lianne\generato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0819" y="1300163"/>
            <a:ext cx="1109662"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5" name="Picture 6" descr="D:\Backup\Presentations\Lianne\excel11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8838" y="3579813"/>
            <a:ext cx="1211262"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6" name="Picture 7" descr="D:\Backup\Presentations\Lianne\builde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8553" y="3665538"/>
            <a:ext cx="901700"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7" name="Picture 8" descr="D:\Backup\Presentations\Lianne\data-fee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1763" y="3448050"/>
            <a:ext cx="8001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8"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94357" y="1334061"/>
            <a:ext cx="1164197" cy="77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08013" y="2386921"/>
            <a:ext cx="2339102"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决定餐厅菜色，服务，风格</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决定应用功能，业务，类型</a:t>
            </a:r>
          </a:p>
        </p:txBody>
      </p:sp>
      <p:sp>
        <p:nvSpPr>
          <p:cNvPr id="35" name="TextBox 34"/>
          <p:cNvSpPr txBox="1"/>
          <p:nvPr/>
        </p:nvSpPr>
        <p:spPr>
          <a:xfrm>
            <a:off x="3426575" y="2386921"/>
            <a:ext cx="1620957"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房地产商、商场</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机房中心或阿里云</a:t>
            </a:r>
            <a:endParaRPr lang="en-US" altLang="zh-CN" dirty="0">
              <a:solidFill>
                <a:srgbClr val="00B0F0"/>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6310343" y="2381717"/>
            <a:ext cx="1980029"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租赁场地</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操作系统、虚拟服务器</a:t>
            </a:r>
            <a:endParaRPr lang="en-US" altLang="zh-CN" dirty="0">
              <a:solidFill>
                <a:srgbClr val="00B0F0"/>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622394" y="4713615"/>
            <a:ext cx="2316480" cy="52197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选择菜品，服务的地方</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应用提供服务，功能的界面</a:t>
            </a:r>
            <a:endParaRPr lang="en-US" altLang="zh-CN" dirty="0">
              <a:solidFill>
                <a:srgbClr val="00B0F0"/>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3409920" y="4713615"/>
            <a:ext cx="2159566"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下单给厨房，端菜上桌子</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数据管理，客户服务</a:t>
            </a:r>
            <a:endParaRPr lang="en-US" altLang="zh-CN" dirty="0">
              <a:solidFill>
                <a:srgbClr val="00B0F0"/>
              </a:solidFill>
              <a:latin typeface="微软雅黑" panose="020B0503020204020204" pitchFamily="34" charset="-122"/>
              <a:ea typeface="微软雅黑" panose="020B0503020204020204" pitchFamily="34" charset="-122"/>
            </a:endParaRPr>
          </a:p>
        </p:txBody>
      </p:sp>
      <p:sp>
        <p:nvSpPr>
          <p:cNvPr id="44" name="TextBox 43"/>
          <p:cNvSpPr txBox="1"/>
          <p:nvPr/>
        </p:nvSpPr>
        <p:spPr>
          <a:xfrm>
            <a:off x="6224588" y="4713615"/>
            <a:ext cx="1261884"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订单变成菜品</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用户数据加工</a:t>
            </a:r>
            <a:endParaRPr lang="en-US" altLang="zh-CN"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BaaS </a:t>
            </a:r>
            <a:r>
              <a:rPr lang="zh-CN" altLang="en-US" dirty="0">
                <a:latin typeface="微软雅黑" panose="020B0503020204020204" pitchFamily="34" charset="-122"/>
                <a:ea typeface="微软雅黑" panose="020B0503020204020204" pitchFamily="34" charset="-122"/>
              </a:rPr>
              <a:t>的餐厅比喻</a:t>
            </a:r>
            <a:endParaRPr lang="en-US" altLang="zh-CN" dirty="0">
              <a:latin typeface="微软雅黑" panose="020B0503020204020204" pitchFamily="34" charset="-122"/>
              <a:ea typeface="微软雅黑" panose="020B0503020204020204" pitchFamily="34" charset="-122"/>
            </a:endParaRPr>
          </a:p>
        </p:txBody>
      </p:sp>
      <p:sp>
        <p:nvSpPr>
          <p:cNvPr id="29" name="Rounded Rectangle 28">
            <a:hlinkClick r:id="rId3" action="ppaction://hlinksldjump" highlightClick="1"/>
            <a:hlinkHover r:id="" action="ppaction://noaction" highlightClick="1"/>
          </p:cNvPr>
          <p:cNvSpPr/>
          <p:nvPr/>
        </p:nvSpPr>
        <p:spPr bwMode="auto">
          <a:xfrm>
            <a:off x="206188" y="1522133"/>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装修</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应用开发</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Rounded Rectangle 31"/>
          <p:cNvSpPr/>
          <p:nvPr/>
        </p:nvSpPr>
        <p:spPr bwMode="auto">
          <a:xfrm>
            <a:off x="296676" y="2387321"/>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Rounded Rectangle 38">
            <a:hlinkClick r:id="rId4" action="ppaction://hlinksldjump" highlightClick="1"/>
            <a:hlinkHover r:id="" action="ppaction://noaction" highlightClick="1"/>
          </p:cNvPr>
          <p:cNvSpPr/>
          <p:nvPr/>
        </p:nvSpPr>
        <p:spPr bwMode="auto">
          <a:xfrm>
            <a:off x="6221134" y="4005356"/>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5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厨房器件供应商</a:t>
            </a:r>
            <a:endParaRPr lang="en-US" altLang="zh-CN" sz="1350" b="1"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35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=BaaS</a:t>
            </a:r>
            <a:r>
              <a:rPr lang="zh-CN" altLang="en-US" sz="135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（后端及服务）</a:t>
            </a:r>
            <a:endParaRPr lang="en-US" altLang="zh-CN" sz="1350" b="1"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Rounded Rectangle 41"/>
          <p:cNvSpPr/>
          <p:nvPr/>
        </p:nvSpPr>
        <p:spPr bwMode="auto">
          <a:xfrm>
            <a:off x="6310034" y="4870544"/>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00373" name="Picture 3" descr="D:\Backup\Presentations\Lianne\reporti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8763" y="1471333"/>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9803" y="3897967"/>
            <a:ext cx="1164197" cy="77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57001" y="2467604"/>
            <a:ext cx="1980029"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装修餐厅前场和后厨</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开发</a:t>
            </a:r>
            <a:r>
              <a:rPr lang="en-US" altLang="zh-CN" dirty="0">
                <a:solidFill>
                  <a:srgbClr val="00B0F0"/>
                </a:solidFill>
                <a:latin typeface="微软雅黑" panose="020B0503020204020204" pitchFamily="34" charset="-122"/>
                <a:ea typeface="微软雅黑" panose="020B0503020204020204" pitchFamily="34" charset="-122"/>
              </a:rPr>
              <a:t>APP</a:t>
            </a:r>
            <a:r>
              <a:rPr lang="zh-CN" altLang="en-US" dirty="0">
                <a:solidFill>
                  <a:srgbClr val="00B0F0"/>
                </a:solidFill>
                <a:latin typeface="微软雅黑" panose="020B0503020204020204" pitchFamily="34" charset="-122"/>
                <a:ea typeface="微软雅黑" panose="020B0503020204020204" pitchFamily="34" charset="-122"/>
              </a:rPr>
              <a:t>的前端和后端</a:t>
            </a:r>
          </a:p>
        </p:txBody>
      </p:sp>
      <p:sp>
        <p:nvSpPr>
          <p:cNvPr id="38" name="TextBox 37"/>
          <p:cNvSpPr txBox="1"/>
          <p:nvPr/>
        </p:nvSpPr>
        <p:spPr>
          <a:xfrm>
            <a:off x="6395789" y="4945623"/>
            <a:ext cx="1620957"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水槽、炉灶、冰箱</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FF0000"/>
                </a:solidFill>
                <a:latin typeface="微软雅黑" panose="020B0503020204020204" pitchFamily="34" charset="-122"/>
                <a:ea typeface="微软雅黑" panose="020B0503020204020204" pitchFamily="34" charset="-122"/>
              </a:rPr>
              <a:t>数据处理服务</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30" name="Rounded Rectangle 60">
            <a:hlinkClick r:id="rId4" action="ppaction://hlinksldjump" highlightClick="1"/>
            <a:hlinkHover r:id="" action="ppaction://noaction" highlightClick="1"/>
          </p:cNvPr>
          <p:cNvSpPr/>
          <p:nvPr/>
        </p:nvSpPr>
        <p:spPr bwMode="auto">
          <a:xfrm>
            <a:off x="3273801" y="2910385"/>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装修过程</a:t>
            </a:r>
            <a:endPar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开发过程</a:t>
            </a:r>
            <a:endPar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Rounded Rectangle 63"/>
          <p:cNvSpPr/>
          <p:nvPr/>
        </p:nvSpPr>
        <p:spPr bwMode="auto">
          <a:xfrm>
            <a:off x="3362701" y="3773985"/>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36" name="Picture 8" descr="D:\Backup\Presentations\Lianne\data-fee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9876" y="2624635"/>
            <a:ext cx="8001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3362701" y="3890200"/>
            <a:ext cx="2518638"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木工、水工、电工、漆工干活</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开发，设计，架构研发</a:t>
            </a:r>
            <a:endParaRPr lang="en-US" altLang="zh-CN"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03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hlinkClick r:id="rId3" action="ppaction://hlinksldjump" highlightClick="1"/>
            <a:hlinkHover r:id="" action="ppaction://noaction" highlightClick="1"/>
          </p:cNvPr>
          <p:cNvSpPr/>
          <p:nvPr/>
        </p:nvSpPr>
        <p:spPr bwMode="auto">
          <a:xfrm>
            <a:off x="6289675" y="3551238"/>
            <a:ext cx="2274888"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目标群体</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互联网企业</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创业团队</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个人开发工程师</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sz="11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1379" name="Rectangle 9"/>
          <p:cNvSpPr>
            <a:spLocks noGrp="1" noChangeArrowheads="1"/>
          </p:cNvSpPr>
          <p:nvPr>
            <p:ph type="title"/>
          </p:nvPr>
        </p:nvSpPr>
        <p:spPr>
          <a:xfrm>
            <a:off x="357188" y="374650"/>
            <a:ext cx="8291512" cy="676275"/>
          </a:xfrm>
        </p:spPr>
        <p:txBody>
          <a:bodyPr/>
          <a:lstStyle/>
          <a:p>
            <a:r>
              <a:rPr lang="en-US" altLang="zh-CN" dirty="0">
                <a:latin typeface="微软雅黑" panose="020B0503020204020204" pitchFamily="34" charset="-122"/>
                <a:ea typeface="微软雅黑" panose="020B0503020204020204" pitchFamily="34" charset="-122"/>
              </a:rPr>
              <a:t>BaaS(</a:t>
            </a:r>
            <a:r>
              <a:rPr lang="zh-CN" altLang="en-US" dirty="0">
                <a:latin typeface="微软雅黑" panose="020B0503020204020204" pitchFamily="34" charset="-122"/>
                <a:ea typeface="微软雅黑" panose="020B0503020204020204" pitchFamily="34" charset="-122"/>
              </a:rPr>
              <a:t>后端即服务</a:t>
            </a:r>
            <a:r>
              <a:rPr lang="en-US" altLang="zh-CN" dirty="0">
                <a:latin typeface="微软雅黑" panose="020B0503020204020204" pitchFamily="34" charset="-122"/>
                <a:ea typeface="微软雅黑" panose="020B0503020204020204" pitchFamily="34" charset="-122"/>
              </a:rPr>
              <a:t>)</a:t>
            </a:r>
            <a:endParaRPr lang="he-IL" altLang="zh-CN" dirty="0">
              <a:latin typeface="微软雅黑" panose="020B0503020204020204" pitchFamily="34" charset="-122"/>
              <a:ea typeface="微软雅黑" panose="020B0503020204020204" pitchFamily="34" charset="-122"/>
            </a:endParaRPr>
          </a:p>
        </p:txBody>
      </p:sp>
      <p:sp>
        <p:nvSpPr>
          <p:cNvPr id="4" name="Rounded Rectangle 3">
            <a:hlinkClick r:id="rId4" action="ppaction://hlinksldjump" highlightClick="1"/>
            <a:hlinkHover r:id="" action="ppaction://noaction" highlightClick="1"/>
          </p:cNvPr>
          <p:cNvSpPr/>
          <p:nvPr/>
        </p:nvSpPr>
        <p:spPr bwMode="auto">
          <a:xfrm>
            <a:off x="579438" y="3551238"/>
            <a:ext cx="2274887"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应用后端技术整合</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数据存储</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统计</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无服务器</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移动技术集成（直播，通知，存储等）</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endParaRPr lang="en-US" altLang="zh-CN" sz="11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Rounded Rectangle 4">
            <a:hlinkClick r:id="rId5" action="ppaction://hlinksldjump" highlightClick="1"/>
            <a:hlinkHover r:id="" action="ppaction://noaction" highlightClick="1"/>
          </p:cNvPr>
          <p:cNvSpPr/>
          <p:nvPr/>
        </p:nvSpPr>
        <p:spPr bwMode="auto">
          <a:xfrm>
            <a:off x="3433763" y="3551238"/>
            <a:ext cx="2276475"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优点</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效率加快</a:t>
            </a:r>
            <a:r>
              <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60%</a:t>
            </a: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成本降低</a:t>
            </a:r>
            <a:r>
              <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60%</a:t>
            </a: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技术门槛减少</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敏捷迭代</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endParaRPr lang="en-US" altLang="zh-CN" sz="11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01382" name="Straight Connector 8"/>
          <p:cNvCxnSpPr>
            <a:cxnSpLocks noChangeShapeType="1"/>
          </p:cNvCxnSpPr>
          <p:nvPr/>
        </p:nvCxnSpPr>
        <p:spPr bwMode="auto">
          <a:xfrm>
            <a:off x="742950" y="4095750"/>
            <a:ext cx="1949450" cy="1588"/>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3" name="Straight Connector 9"/>
          <p:cNvCxnSpPr>
            <a:cxnSpLocks noChangeShapeType="1"/>
          </p:cNvCxnSpPr>
          <p:nvPr/>
        </p:nvCxnSpPr>
        <p:spPr bwMode="auto">
          <a:xfrm>
            <a:off x="3597275"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4" name="Straight Connector 10"/>
          <p:cNvCxnSpPr>
            <a:cxnSpLocks noChangeShapeType="1"/>
          </p:cNvCxnSpPr>
          <p:nvPr/>
        </p:nvCxnSpPr>
        <p:spPr bwMode="auto">
          <a:xfrm>
            <a:off x="6453188"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pic>
        <p:nvPicPr>
          <p:cNvPr id="18" name="Picture 17" descr="ist2_4990504-forklift2.jpg"/>
          <p:cNvPicPr>
            <a:picLocks noChangeAspect="1"/>
          </p:cNvPicPr>
          <p:nvPr/>
        </p:nvPicPr>
        <p:blipFill>
          <a:blip r:embed="rId6" cstate="screen"/>
          <a:srcRect/>
          <a:stretch>
            <a:fillRect/>
          </a:stretch>
        </p:blipFill>
        <p:spPr>
          <a:xfrm>
            <a:off x="579707" y="1722861"/>
            <a:ext cx="2275058" cy="1718269"/>
          </a:xfrm>
          <a:prstGeom prst="roundRect">
            <a:avLst>
              <a:gd name="adj" fmla="val 7711"/>
            </a:avLst>
          </a:prstGeom>
          <a:noFill/>
          <a:ln w="12700">
            <a:solidFill>
              <a:srgbClr val="F68933"/>
            </a:solidFill>
            <a:miter lim="800000"/>
            <a:headEnd/>
            <a:tailEnd/>
          </a:ln>
          <a:effectLst/>
        </p:spPr>
      </p:pic>
      <p:pic>
        <p:nvPicPr>
          <p:cNvPr id="13" name="Picture 12" descr="ist2_1998213-laptopq.jpg"/>
          <p:cNvPicPr>
            <a:picLocks noChangeAspect="1"/>
          </p:cNvPicPr>
          <p:nvPr/>
        </p:nvPicPr>
        <p:blipFill>
          <a:blip r:embed="rId7" cstate="screen"/>
          <a:srcRect/>
          <a:stretch>
            <a:fillRect/>
          </a:stretch>
        </p:blipFill>
        <p:spPr>
          <a:xfrm>
            <a:off x="3433763" y="1717675"/>
            <a:ext cx="2277892" cy="1735561"/>
          </a:xfrm>
          <a:prstGeom prst="roundRect">
            <a:avLst>
              <a:gd name="adj" fmla="val 4549"/>
            </a:avLst>
          </a:prstGeom>
          <a:noFill/>
          <a:ln w="12700">
            <a:solidFill>
              <a:srgbClr val="F68933"/>
            </a:solidFill>
            <a:miter lim="800000"/>
            <a:headEnd/>
            <a:tailEnd/>
          </a:ln>
          <a:effectLst/>
        </p:spPr>
      </p:pic>
      <p:pic>
        <p:nvPicPr>
          <p:cNvPr id="16" name="Picture 3" descr="D:\Backup\New Year 2009\ist2_614773-life-2.jpg"/>
          <p:cNvPicPr>
            <a:picLocks noChangeAspect="1" noChangeArrowheads="1"/>
          </p:cNvPicPr>
          <p:nvPr/>
        </p:nvPicPr>
        <p:blipFill>
          <a:blip r:embed="rId8"/>
          <a:srcRect t="-24833"/>
          <a:stretch>
            <a:fillRect/>
          </a:stretch>
        </p:blipFill>
        <p:spPr bwMode="auto">
          <a:xfrm>
            <a:off x="6276976" y="1708574"/>
            <a:ext cx="2287322" cy="1744662"/>
          </a:xfrm>
          <a:prstGeom prst="roundRect">
            <a:avLst>
              <a:gd name="adj" fmla="val 4549"/>
            </a:avLst>
          </a:prstGeom>
          <a:noFill/>
          <a:ln w="12700">
            <a:solidFill>
              <a:srgbClr val="F68933"/>
            </a:solidFill>
            <a:miter lim="800000"/>
            <a:headEnd/>
            <a:tailEnd/>
          </a:ln>
          <a:effectLst/>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61" descr="ist2_3204437-busy-professional-woma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37150" y="1331913"/>
            <a:ext cx="400685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Rectangle 9"/>
          <p:cNvSpPr>
            <a:spLocks noGrp="1" noChangeArrowheads="1"/>
          </p:cNvSpPr>
          <p:nvPr>
            <p:ph type="title"/>
          </p:nvPr>
        </p:nvSpPr>
        <p:spPr/>
        <p:txBody>
          <a:bodyPr/>
          <a:lstStyle/>
          <a:p>
            <a:r>
              <a:rPr lang="en-US" altLang="zh-CN">
                <a:latin typeface="微软雅黑" panose="020B0503020204020204" pitchFamily="34" charset="-122"/>
                <a:ea typeface="微软雅黑" panose="020B0503020204020204" pitchFamily="34" charset="-122"/>
              </a:rPr>
              <a:t>BaaS</a:t>
            </a:r>
            <a:r>
              <a:rPr lang="zh-CN" altLang="en-US">
                <a:latin typeface="微软雅黑" panose="020B0503020204020204" pitchFamily="34" charset="-122"/>
                <a:ea typeface="微软雅黑" panose="020B0503020204020204" pitchFamily="34" charset="-122"/>
              </a:rPr>
              <a:t>的用户痛点</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Arial" panose="020B0604020202020204" pitchFamily="34" charset="0"/>
                <a:sym typeface="+mn-ea"/>
              </a:rPr>
              <a:t>流于</a:t>
            </a:r>
            <a:r>
              <a:rPr altLang="zh-CN">
                <a:latin typeface="微软雅黑" panose="020B0503020204020204" pitchFamily="34" charset="-122"/>
                <a:ea typeface="微软雅黑" panose="020B0503020204020204" pitchFamily="34" charset="-122"/>
                <a:cs typeface="Arial" panose="020B0604020202020204" pitchFamily="34" charset="0"/>
                <a:sym typeface="+mn-ea"/>
              </a:rPr>
              <a:t>mBaaS</a:t>
            </a:r>
            <a:endParaRPr lang="en-US" altLang="zh-CN">
              <a:latin typeface="微软雅黑" panose="020B0503020204020204" pitchFamily="34" charset="-122"/>
              <a:ea typeface="微软雅黑" panose="020B0503020204020204" pitchFamily="34" charset="-122"/>
            </a:endParaRP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400" dirty="0">
                <a:latin typeface="微软雅黑" panose="020B0503020204020204" pitchFamily="34" charset="-122"/>
                <a:ea typeface="微软雅黑" panose="020B0503020204020204" pitchFamily="34" charset="-122"/>
              </a:rPr>
              <a:t>只支持</a:t>
            </a:r>
            <a:r>
              <a:rPr lang="en-US" altLang="zh-CN" sz="2400" dirty="0">
                <a:latin typeface="微软雅黑" panose="020B0503020204020204" pitchFamily="34" charset="-122"/>
                <a:ea typeface="微软雅黑" panose="020B0503020204020204" pitchFamily="34" charset="-122"/>
              </a:rPr>
              <a:t>APP</a:t>
            </a:r>
            <a:r>
              <a:rPr lang="zh-CN" altLang="en-US" sz="2400" dirty="0">
                <a:latin typeface="微软雅黑" panose="020B0503020204020204" pitchFamily="34" charset="-122"/>
                <a:ea typeface="微软雅黑" panose="020B0503020204020204" pitchFamily="34" charset="-122"/>
              </a:rPr>
              <a:t>开发</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pPr>
            <a:r>
              <a:rPr lang="zh-CN" altLang="en-US" sz="2400" dirty="0">
                <a:latin typeface="微软雅黑" panose="020B0503020204020204" pitchFamily="34" charset="-122"/>
                <a:ea typeface="微软雅黑" panose="020B0503020204020204" pitchFamily="34" charset="-122"/>
              </a:rPr>
              <a:t>收费贵</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pPr>
            <a:r>
              <a:rPr lang="zh-CN" altLang="en-US" sz="2400" dirty="0">
                <a:latin typeface="微软雅黑" panose="020B0503020204020204" pitchFamily="34" charset="-122"/>
                <a:ea typeface="微软雅黑" panose="020B0503020204020204" pitchFamily="34" charset="-122"/>
              </a:rPr>
              <a:t>捆绑式销售</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pPr>
            <a:r>
              <a:rPr lang="zh-CN" altLang="en-US" sz="2400" dirty="0">
                <a:latin typeface="微软雅黑" panose="020B0503020204020204" pitchFamily="34" charset="-122"/>
                <a:ea typeface="微软雅黑" panose="020B0503020204020204" pitchFamily="34" charset="-122"/>
              </a:rPr>
              <a:t>支持少</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pPr>
            <a:r>
              <a:rPr lang="zh-CN" altLang="en-US" sz="2400" dirty="0">
                <a:latin typeface="微软雅黑" panose="020B0503020204020204" pitchFamily="34" charset="-122"/>
                <a:ea typeface="微软雅黑" panose="020B0503020204020204" pitchFamily="34" charset="-122"/>
              </a:rPr>
              <a:t>等等等等</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4">
                                            <p:txEl>
                                              <p:pRg st="1" end="1"/>
                                            </p:txEl>
                                          </p:spTgt>
                                        </p:tgtEl>
                                        <p:attrNameLst>
                                          <p:attrName>style.visibility</p:attrName>
                                        </p:attrNameLst>
                                      </p:cBhvr>
                                      <p:to>
                                        <p:strVal val="visible"/>
                                      </p:to>
                                    </p:set>
                                    <p:animEffect transition="in" filter="fade">
                                      <p:cBhvr>
                                        <p:cTn id="12" dur="500"/>
                                        <p:tgtEl>
                                          <p:spTgt spid="30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74">
                                            <p:txEl>
                                              <p:pRg st="2" end="2"/>
                                            </p:txEl>
                                          </p:spTgt>
                                        </p:tgtEl>
                                        <p:attrNameLst>
                                          <p:attrName>style.visibility</p:attrName>
                                        </p:attrNameLst>
                                      </p:cBhvr>
                                      <p:to>
                                        <p:strVal val="visible"/>
                                      </p:to>
                                    </p:set>
                                    <p:animEffect transition="in" filter="fade">
                                      <p:cBhvr>
                                        <p:cTn id="17" dur="500"/>
                                        <p:tgtEl>
                                          <p:spTgt spid="30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74">
                                            <p:txEl>
                                              <p:pRg st="3" end="3"/>
                                            </p:txEl>
                                          </p:spTgt>
                                        </p:tgtEl>
                                        <p:attrNameLst>
                                          <p:attrName>style.visibility</p:attrName>
                                        </p:attrNameLst>
                                      </p:cBhvr>
                                      <p:to>
                                        <p:strVal val="visible"/>
                                      </p:to>
                                    </p:set>
                                    <p:animEffect transition="in" filter="fade">
                                      <p:cBhvr>
                                        <p:cTn id="22" dur="500"/>
                                        <p:tgtEl>
                                          <p:spTgt spid="30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74">
                                            <p:txEl>
                                              <p:pRg st="4" end="4"/>
                                            </p:txEl>
                                          </p:spTgt>
                                        </p:tgtEl>
                                        <p:attrNameLst>
                                          <p:attrName>style.visibility</p:attrName>
                                        </p:attrNameLst>
                                      </p:cBhvr>
                                      <p:to>
                                        <p:strVal val="visible"/>
                                      </p:to>
                                    </p:set>
                                    <p:animEffect transition="in" filter="fade">
                                      <p:cBhvr>
                                        <p:cTn id="27" dur="500"/>
                                        <p:tgtEl>
                                          <p:spTgt spid="307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Title 17"/>
          <p:cNvSpPr>
            <a:spLocks noGrp="1"/>
          </p:cNvSpPr>
          <p:nvPr>
            <p:ph type="title"/>
          </p:nvPr>
        </p:nvSpPr>
        <p:spPr/>
        <p:txBody>
          <a:bodyPr/>
          <a:lstStyle/>
          <a:p>
            <a:r>
              <a:rPr lang="en-US" altLang="zh-CN" sz="3200" dirty="0" err="1">
                <a:latin typeface="微软雅黑" panose="020B0503020204020204" pitchFamily="34" charset="-122"/>
                <a:ea typeface="微软雅黑" panose="020B0503020204020204" pitchFamily="34" charset="-122"/>
              </a:rPr>
              <a:t>AppLink</a:t>
            </a:r>
            <a:r>
              <a:rPr lang="zh-CN" altLang="en-US" sz="3200" dirty="0">
                <a:latin typeface="微软雅黑" panose="020B0503020204020204" pitchFamily="34" charset="-122"/>
                <a:ea typeface="微软雅黑" panose="020B0503020204020204" pitchFamily="34" charset="-122"/>
              </a:rPr>
              <a:t>是一站式的完整互联网解决方案</a:t>
            </a:r>
          </a:p>
        </p:txBody>
      </p:sp>
      <p:sp>
        <p:nvSpPr>
          <p:cNvPr id="49" name="Rectangle 48"/>
          <p:cNvSpPr/>
          <p:nvPr/>
        </p:nvSpPr>
        <p:spPr bwMode="auto">
          <a:xfrm>
            <a:off x="0" y="1447800"/>
            <a:ext cx="9144000" cy="2689225"/>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4" name="Picture 3">
            <a:extLst>
              <a:ext uri="{FF2B5EF4-FFF2-40B4-BE49-F238E27FC236}">
                <a16:creationId xmlns:a16="http://schemas.microsoft.com/office/drawing/2014/main" id="{FE8DBD57-4FAB-41AB-AF63-F5B0EDD618DD}"/>
              </a:ext>
            </a:extLst>
          </p:cNvPr>
          <p:cNvPicPr>
            <a:picLocks noChangeAspect="1"/>
          </p:cNvPicPr>
          <p:nvPr/>
        </p:nvPicPr>
        <p:blipFill>
          <a:blip r:embed="rId3"/>
          <a:stretch>
            <a:fillRect/>
          </a:stretch>
        </p:blipFill>
        <p:spPr>
          <a:xfrm>
            <a:off x="538162" y="1381125"/>
            <a:ext cx="8067675" cy="47053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7"/>
          <p:cNvSpPr txBox="1">
            <a:spLocks noGrp="1"/>
          </p:cNvSpPr>
          <p:nvPr>
            <p:ph type="title"/>
          </p:nvPr>
        </p:nvSpPr>
        <p:spPr bwMode="auto">
          <a:xfrm>
            <a:off x="371475" y="374650"/>
            <a:ext cx="8291513" cy="676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a:latin typeface="微软雅黑" panose="020B0503020204020204" pitchFamily="34" charset="-122"/>
                <a:ea typeface="微软雅黑" panose="020B0503020204020204" pitchFamily="34" charset="-122"/>
              </a:rPr>
              <a:t>五大市场</a:t>
            </a:r>
          </a:p>
        </p:txBody>
      </p:sp>
      <p:sp>
        <p:nvSpPr>
          <p:cNvPr id="124931" name="Content Placeholder 12"/>
          <p:cNvSpPr>
            <a:spLocks noGrp="1"/>
          </p:cNvSpPr>
          <p:nvPr>
            <p:ph idx="1"/>
          </p:nvPr>
        </p:nvSpPr>
        <p:spPr bwMode="auto">
          <a:xfrm>
            <a:off x="371475" y="1219200"/>
            <a:ext cx="8291513" cy="4992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lnSpc>
                <a:spcPct val="150000"/>
              </a:lnSpc>
              <a:buClr>
                <a:srgbClr val="F68933"/>
              </a:buClr>
            </a:pPr>
            <a:r>
              <a:rPr lang="en-US" altLang="zh-CN">
                <a:latin typeface="微软雅黑" panose="020B0503020204020204" pitchFamily="34" charset="-122"/>
                <a:ea typeface="微软雅黑" panose="020B0503020204020204" pitchFamily="34" charset="-122"/>
              </a:rPr>
              <a:t>云开发平台</a:t>
            </a:r>
            <a:r>
              <a:rPr lang="en-US" altLang="zh-CN">
                <a:solidFill>
                  <a:srgbClr val="F2F2F2"/>
                </a:solidFill>
                <a:latin typeface="微软雅黑" panose="020B0503020204020204" pitchFamily="34" charset="-122"/>
                <a:ea typeface="微软雅黑" panose="020B0503020204020204" pitchFamily="34" charset="-122"/>
              </a:rPr>
              <a:t> </a:t>
            </a:r>
          </a:p>
          <a:p>
            <a:pPr eaLnBrk="1" hangingPunct="1">
              <a:lnSpc>
                <a:spcPct val="150000"/>
              </a:lnSpc>
              <a:buClr>
                <a:srgbClr val="F68933"/>
              </a:buClr>
            </a:pPr>
            <a:r>
              <a:rPr lang="en-US" altLang="zh-CN">
                <a:solidFill>
                  <a:srgbClr val="D9D9D9"/>
                </a:solidFill>
                <a:latin typeface="微软雅黑" panose="020B0503020204020204" pitchFamily="34" charset="-122"/>
                <a:ea typeface="微软雅黑" panose="020B0503020204020204" pitchFamily="34" charset="-122"/>
              </a:rPr>
              <a:t>自动化构建数据管理系统</a:t>
            </a:r>
          </a:p>
          <a:p>
            <a:pPr eaLnBrk="1" hangingPunct="1">
              <a:lnSpc>
                <a:spcPct val="150000"/>
              </a:lnSpc>
              <a:buClr>
                <a:srgbClr val="F68933"/>
              </a:buClr>
            </a:pPr>
            <a:r>
              <a:rPr lang="en-US" altLang="zh-CN">
                <a:solidFill>
                  <a:srgbClr val="D9D9D9"/>
                </a:solidFill>
                <a:latin typeface="微软雅黑" panose="020B0503020204020204" pitchFamily="34" charset="-122"/>
                <a:ea typeface="微软雅黑" panose="020B0503020204020204" pitchFamily="34" charset="-122"/>
              </a:rPr>
              <a:t>移动互联网敏捷开发框架</a:t>
            </a:r>
          </a:p>
          <a:p>
            <a:pPr eaLnBrk="1" hangingPunct="1">
              <a:lnSpc>
                <a:spcPct val="150000"/>
              </a:lnSpc>
              <a:buClr>
                <a:srgbClr val="F68933"/>
              </a:buClr>
            </a:pPr>
            <a:r>
              <a:rPr lang="en-US" altLang="zh-CN">
                <a:solidFill>
                  <a:srgbClr val="D9D9D9"/>
                </a:solidFill>
                <a:latin typeface="微软雅黑" panose="020B0503020204020204" pitchFamily="34" charset="-122"/>
                <a:ea typeface="微软雅黑" panose="020B0503020204020204" pitchFamily="34" charset="-122"/>
              </a:rPr>
              <a:t>BaaS（Backend-as-a-Service，后端即服务）</a:t>
            </a:r>
          </a:p>
          <a:p>
            <a:pPr eaLnBrk="1" hangingPunct="1">
              <a:lnSpc>
                <a:spcPct val="150000"/>
              </a:lnSpc>
              <a:buClr>
                <a:srgbClr val="F68933"/>
              </a:buClr>
            </a:pPr>
            <a:r>
              <a:rPr lang="en-US" altLang="zh-CN">
                <a:solidFill>
                  <a:srgbClr val="D9D9D9"/>
                </a:solidFill>
                <a:latin typeface="微软雅黑" panose="020B0503020204020204" pitchFamily="34" charset="-122"/>
                <a:ea typeface="微软雅黑" panose="020B0503020204020204" pitchFamily="34" charset="-122"/>
              </a:rPr>
              <a:t>知识共享的应用商店</a:t>
            </a:r>
          </a:p>
          <a:p>
            <a:pPr eaLnBrk="1" hangingPunct="1">
              <a:buClr>
                <a:srgbClr val="F68933"/>
              </a:buClr>
            </a:pPr>
            <a:endParaRPr lang="en-US" altLang="zh-CN">
              <a:solidFill>
                <a:srgbClr val="D9D9D9"/>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theme/theme1.xml><?xml version="1.0" encoding="utf-8"?>
<a:theme xmlns:a="http://schemas.openxmlformats.org/drawingml/2006/main" name="Eyeblaster Presentation Template - Spark v2">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b"/>
      <a:lstStyle>
        <a:defPPr marL="0" marR="0" indent="0" algn="l" defTabSz="914400" rtl="0" eaLnBrk="1" fontAlgn="auto" latinLnBrk="0" hangingPunct="1">
          <a:lnSpc>
            <a:spcPct val="100000"/>
          </a:lnSpc>
          <a:spcBef>
            <a:spcPct val="0"/>
          </a:spcBef>
          <a:spcAft>
            <a:spcPts val="0"/>
          </a:spcAft>
          <a:buClrTx/>
          <a:buSzTx/>
          <a:buFontTx/>
          <a:buNone/>
          <a:defRPr kumimoji="0"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4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6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EB Back Cover">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b"/>
      <a:lstStyle>
        <a:defPPr marL="0" marR="0" indent="0" algn="l" defTabSz="914400" rtl="0" eaLnBrk="1" fontAlgn="auto" latinLnBrk="0" hangingPunct="1">
          <a:lnSpc>
            <a:spcPct val="100000"/>
          </a:lnSpc>
          <a:spcBef>
            <a:spcPct val="0"/>
          </a:spcBef>
          <a:spcAft>
            <a:spcPts val="0"/>
          </a:spcAft>
          <a:buClrTx/>
          <a:buSzTx/>
          <a:buFontTx/>
          <a:buNone/>
          <a:defRPr kumimoji="0"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7_EB Black">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3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4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5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Black Mamba">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bg1"/>
            </a:gs>
            <a:gs pos="100000">
              <a:srgbClr val="FF9966"/>
            </a:gs>
          </a:gsLst>
          <a:lin ang="5400000" scaled="1"/>
        </a:gradFill>
        <a:ln w="25400" cap="flat" cmpd="sng" algn="ctr">
          <a:solidFill>
            <a:schemeClr val="bg1"/>
          </a:solidFill>
          <a:prstDash val="solid"/>
          <a:round/>
          <a:headEnd type="none" w="med" len="med"/>
          <a:tailEnd type="none" w="med" len="med"/>
        </a:ln>
      </a:spPr>
      <a:bodyPr vert="horz" wrap="none" lIns="91440" tIns="45720" rIns="91440" bIns="45720" numCol="1" anchor="ctr" anchorCtr="0" compatLnSpc="1"/>
      <a:lstStyle>
        <a:defPPr marL="0" marR="0" indent="0" algn="r" defTabSz="914400" rtl="0" eaLnBrk="1" fontAlgn="base" latinLnBrk="0" hangingPunct="1">
          <a:lnSpc>
            <a:spcPct val="85000"/>
          </a:lnSpc>
          <a:spcBef>
            <a:spcPct val="15000"/>
          </a:spcBef>
          <a:spcAft>
            <a:spcPct val="0"/>
          </a:spcAft>
          <a:buClr>
            <a:srgbClr val="747273"/>
          </a:buClr>
          <a:buSzTx/>
          <a:buFontTx/>
          <a:buNone/>
          <a:defRPr kumimoji="0" lang="en-GB" sz="1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gradFill rotWithShape="1">
          <a:gsLst>
            <a:gs pos="0">
              <a:schemeClr val="bg1"/>
            </a:gs>
            <a:gs pos="100000">
              <a:srgbClr val="FF9966"/>
            </a:gs>
          </a:gsLst>
          <a:lin ang="5400000" scaled="1"/>
        </a:gradFill>
        <a:ln w="25400" cap="flat" cmpd="sng" algn="ctr">
          <a:solidFill>
            <a:schemeClr val="bg1"/>
          </a:solidFill>
          <a:prstDash val="solid"/>
          <a:round/>
          <a:headEnd type="none" w="med" len="med"/>
          <a:tailEnd type="none" w="med" len="med"/>
        </a:ln>
      </a:spPr>
      <a:bodyPr vert="horz" wrap="none" lIns="91440" tIns="45720" rIns="91440" bIns="45720" numCol="1" anchor="ctr" anchorCtr="0" compatLnSpc="1"/>
      <a:lstStyle>
        <a:defPPr marL="0" marR="0" indent="0" algn="r" defTabSz="914400" rtl="0" eaLnBrk="1" fontAlgn="base" latinLnBrk="0" hangingPunct="1">
          <a:lnSpc>
            <a:spcPct val="85000"/>
          </a:lnSpc>
          <a:spcBef>
            <a:spcPct val="15000"/>
          </a:spcBef>
          <a:spcAft>
            <a:spcPct val="0"/>
          </a:spcAft>
          <a:buClr>
            <a:srgbClr val="747273"/>
          </a:buClr>
          <a:buSzTx/>
          <a:buFontTx/>
          <a:buNone/>
          <a:defRPr kumimoji="0" lang="en-GB" sz="1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B Orange Spar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B Black Spar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EB White">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gradFill rotWithShape="1">
          <a:gsLst>
            <a:gs pos="0">
              <a:schemeClr val="bg1"/>
            </a:gs>
            <a:gs pos="100000">
              <a:srgbClr val="FF9966"/>
            </a:gs>
          </a:gsLst>
          <a:lin ang="5400000" scaled="1"/>
        </a:gradFill>
        <a:ln w="25400" cap="flat" cmpd="sng" algn="ctr">
          <a:solidFill>
            <a:schemeClr val="bg1"/>
          </a:solidFill>
          <a:prstDash val="solid"/>
          <a:round/>
          <a:headEnd type="none" w="med" len="med"/>
          <a:tailEnd type="none" w="med" len="med"/>
        </a:ln>
      </a:spPr>
      <a:bodyPr vert="horz" wrap="none" lIns="91440" tIns="45720" rIns="91440" bIns="45720" numCol="1" anchor="ctr" anchorCtr="0" compatLnSpc="1"/>
      <a:lstStyle>
        <a:defPPr marL="0" marR="0" indent="0" algn="r" defTabSz="914400" rtl="0" eaLnBrk="1" fontAlgn="base" latinLnBrk="0" hangingPunct="1">
          <a:lnSpc>
            <a:spcPct val="85000"/>
          </a:lnSpc>
          <a:spcBef>
            <a:spcPct val="15000"/>
          </a:spcBef>
          <a:spcAft>
            <a:spcPct val="0"/>
          </a:spcAft>
          <a:buClr>
            <a:srgbClr val="747273"/>
          </a:buClr>
          <a:buSzTx/>
          <a:buFontTx/>
          <a:buNone/>
          <a:defRPr kumimoji="0" lang="en-GB" sz="1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txDef>
      <a:spPr>
        <a:noFill/>
      </a:spPr>
      <a:bodyPr wrap="square" rtlCol="0">
        <a:spAutoFit/>
      </a:bodyPr>
      <a:lstStyle>
        <a:defPPr algn="l">
          <a:defRPr dirty="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EB Back Cover">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b"/>
      <a:lstStyle>
        <a:defPPr marL="0" marR="0" indent="0" algn="l" defTabSz="914400" rtl="0" eaLnBrk="1" fontAlgn="auto" latinLnBrk="0" hangingPunct="1">
          <a:lnSpc>
            <a:spcPct val="100000"/>
          </a:lnSpc>
          <a:spcBef>
            <a:spcPct val="0"/>
          </a:spcBef>
          <a:spcAft>
            <a:spcPts val="0"/>
          </a:spcAft>
          <a:buClrTx/>
          <a:buSzTx/>
          <a:buFontTx/>
          <a:buNone/>
          <a:defRPr kumimoji="0"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1">
                <a:tint val="44500"/>
                <a:satMod val="160000"/>
                <a:alpha val="0"/>
              </a:schemeClr>
            </a:gs>
            <a:gs pos="100000">
              <a:schemeClr val="accent1">
                <a:tint val="23500"/>
                <a:satMod val="160000"/>
              </a:schemeClr>
            </a:gs>
          </a:gsLst>
          <a:lin ang="16200000" scaled="1"/>
          <a:tileRect/>
        </a:gradFill>
        <a:ln w="3175">
          <a:solidFill>
            <a:schemeClr val="tx1">
              <a:lumMod val="25000"/>
              <a:lumOff val="75000"/>
            </a:schemeClr>
          </a:solidFill>
        </a:ln>
      </a:spPr>
      <a:bodyPr rtlCol="0" anchor="ctr"/>
      <a:lstStyle>
        <a:defPPr algn="ctr">
          <a:defRPr sz="1800" dirty="0" smtClean="0">
            <a:solidFill>
              <a:srgbClr val="F68933"/>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non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UJFR0lOJTNBVkNBUkQlMEQlMEFOJTNBQVBQJUU1JTkwJThFJUU3JUFCJUFGJUU0JUJBJTkxJTIwJUU4JTk0JUExJUU3JUFDJThCJTBEJTBBVEVMJTNCVFlQRSUzRFdPUkslM0ExMzc1MTA4MjU2MiUwRCUwQUVNQUlMJTNBYWx1Y2FyZDI2MzA5NiU0MDEyNi5jb20lMEQlMEFOT1RFJTNBMzU5MzA0OTUxJTBEJTBBRU5EJTNBVkNBUkQmdGV4dFR5cGU9Y2FyZCZyb3VuZD0wJmdyYWRpZW50V2F5PTAiLAogICAiTG9nbyIgOiAiIiwKICAgIk9yaWdpbmFsVXJsIiA6ICJodHRwOi8vd3d3LnRvcHNjYW4uY29tL3dwcy9pbmRleC5odG1sIgp9Cg=="/>
    </extobj>
    <extobj name="44B7C0F4-79DB-4F8B-9303-0E098D69D8BE-2">
      <extobjdata type="44B7C0F4-79DB-4F8B-9303-0E098D69D8BE" data="ewogICAiTGFzdFVybCIgOiAiaHR0cDovL3d3dy50b3BzY2FuLmNvbS93cHMvaW5kZXguaHRtbD90ZXh0PWh0dHAlM0ElMkYlMkZ3d3cuYXBwLWxpbmsub3JnJnRleHRUeXBlPXRleHQmcm91bmQ9MCZncmFkaWVudFdheT0wJmxvZ29UeXBlPWJvcmRlciIsCiAgICJMb2dvIiA6ICJkYXRhOmltYWdlL3BuZztiYXNlNjQsaVZCT1J3MEtHZ29BQUFBTlNVaEVVZ0FBQUZNQUFBQlVDQVlBQUFEK3R3dTRBQUFLWkVsRVFWUjRYdTJkVzI4Y1NSWEgvMVhkTStOY25HeVVaTE9KM1hOcjI0R1ZJQXNJd1FQU3ZxNVl4NTZMSFVYaUlZdjRBdnVFeEtkQWZBSElDOUlTMnpOMkVxSWdIdUNGQjlBK2tBV0p6ZVl5Rjl1N0lFQTR2bnU2dXc2cThZeG5wdDIzOFUzam1Xa2xMNW5xNnFwZm56cm45RG1uS2d3ZGZEM1N2MGFXYWU2Tk1GVjZ5VHA0dU9qWXdUMUl4Q2tzMUJaMkZnT3l4YzRGMnBFd1o0WmlGRkpEamtKb2dEQmRldFdSNCs2NFFlV2pPakhtUGl4dUVTYVcrakI5MWQyY2xpU0ZjODkyeEFqcFloK21KeVEvaWF6ZmJER0JiUEYxeDYwb09iNk9HRlJRa0hMQWZaZ2VNcGtiVGhCWEZGOFYwSmRNSDBTNVdKdzRXdDBmUDZwOXlYUWdOQmNiSTA0V25DeTNZSVJNOFJYN3pmVTRSY0oyWDdPdk0xdHd6c2RHeUUwQ0RTWXdYVE13Y3pjMFVrSVJtK1BlaDdrSHhBc2tXUUxwcFlhbDdzUDBVSHBlSUNFRVVvdXRMazhmcGdQTVQ0SFFVbXlrNHNyWkZFZ3Q3L2NkK3pBZGlIa3ViU2FRZG5IQyt6QnRNRDJYTmdDdnNGb2ZaZzNta3l0WDNxK2NlK3VQYmt1YmlKQXVlMzlqOTJFQ2VESTgvSDVGR1hBRktRRUhDZlQyUE16OE5lMGxqd3pvTXJyamRBV1J5UHA5UFExejRSMnRKQ0xoS0hPSm43UURVZ0x0V1poenNXRXlFVUhFQWFTRXlJU0YxRkt4clNoVlQ4S2N2UkVqUlZYQTJQN0Fyb3dIVldnSDJmSmlXeUI3VWpKeldvdzRkODdYa0NCWWlvV3BZbnNTMlpNNjgzRkNKMU00Q3h3WEFoVXVNRlU2R01pZWtzeW5OMjdTZHNoeXR0Z2doRUFZTHgwdXZkQVRPbk0yRmlmVkk2akxUUk1UeXdlWHlKNVo1dlBET2tGeHR5VmtXbjlKTHhlKzV4Y3hEL0o3VjB0bVRrc1M5MGpGYnU5VXZyejd6L0pRRUZCQjJuUXR6RnppSmpITGRFd3pTRERDdE43TExCZWVCWUVVdEUxWHdwelhSZ25jTmRNQXNiRjFPL09mNWNkQklRVnQxM1V3ODlFeEFwd1RYeExLUm1Ybmd4OTl0Zmk3b0lEYWFkZFZNQisrKzAwU0c1dXU4NWVmaVNhM0VLTGREQ0lmaUlDSEkrQ1JDTlF6QTFET0RFQWRIRVRvM0Rrb1o4OUF2WEFCNGNGQktHZlBZK0RxWlF5OGN3M2hxNWR4NVZ2ZmRyUm83Y0pjK2R2ZnFiSytDbk50QThhYlZaanJhekRYTjFCWldVRmxiUTNtNmlxc3pTMFlLMjhnMnhsYk82RHRiVmlibTZES05nUTVyejZERWU0VUNyNWZjSjROSG1xakpEeVdkek5sWWdBUHFWQUd6cnJEcklGVkJ5OVdZVWJldm9xQnExZHgrVHRIQS9OL3p6NGpZM085Q3JNS2RIVmxGK2FiTjZpc1NzaHJWY2pXeGlhTWpYVlVOalliTUhjcWtNTGhMamxBU0IvNTdZZC9lRHJ1MXNZVDVvS1dJT0xCcWkxT0sweXh0UUVoSmRRUFpvMmdWeHpXVjNTRFZLYko1d1NDZWY0OFF1ZlBvNU1rVTJ5dFFteVpKd056WVhpa3V0UzlhaVlEdzd4d0FhR3paenNNNWliRTF2Ykp3SlNnWnE5SFNRMHBJSGpVVG5MV3VUcXpib0RxT2xQcTBZMDFHSnZiRUZ0YjFiOG5zc3piY1dXT3VtMjcxdnl3ei8vMU5ZM09EYlNXNHpUM0tVZ2dVM1lQM3ZqcXpNTU84REQzbnlUTSthRWtRWFZmZVZ3UUpoYTlzNmw5bUFEeXNYaUpRWTE2dVR5VEFiYk45RHpNZVMxT1FsSEFwVHZpY0hFQlRDd0cyeTdUMHpCbjQzRmlGcUJ3NTRKYlJTSGNmaDE4TTBMUHdweUxKU21raENHc3hnNjRsaTg2QzBndkJaUEkrbjA5Q1hNdW5pQ0ZwTEhaUDMwU0FrUUdNa3Z0WjFON0RtWXVtaVR1a0pLVzBtVUlBYzRxbjJiTFM5ODlpQmZTVXpDOUt2SXNBWnpiM2w3NTROOUxsdzRDVXQ3VE16QTlTeHN0d0xTMi9qejExZkwzRHdxeVoyRDZiZG9LRzVVZi9QREw4cDhPQTdJbllQcUJyRmpidzNlV2xwWVBDN0xyWWZwVkxXK3ZHKy9lL1cvcEgwY0JzcXRoNXFNSllzdzlzQjJrMkxaZHlGMXBnSEpSbmJqSG52WGpBTm1Wa3ZuNHhpaVpJZmRjem5HQjdEcVlDNXBPeE4wWDIzR0M3Q3FZczlGUlVsM3E2RUVDS1krZ2JydTYwU3RVZDFSOUhYay9RWVBEbnB1Mm9DSmQrdnhFYk1PSlBPU2dsSVBBOUFaSlNKL2dTVE9uR3FZM1NJWjA2Y1dKenU5RUg5YXVoRHBKcGl4aHlaUmZNVStRQVhhL3RUdVdJTzFQSGN3Z2t6cHVxMzA2RGRCMWpaU3dlK3JWUGlraEJESzJQZXRCNEI5Vm02NlJUT21tcHdOa0VJOEtuRk0vSFExejlycEdhZ0RKRkthRnpMSi95ZDl4Z3V4NHAxME8wRGZ5d3l1NFd5aDNoRkIweENDOEpHWXVycFBpa3RNV1RDRFRRVWVaZFR4TUNUb1hTMUsxNXJhV0NDTVFJRGpTaXlmclIvcXBpVk1CVTA3aWswdVhpVjk4Q3dvalpBdUgyL25tQitXZ3Y1OGFtQWVkNEVuZTE0ZDVoTFQ3TVBzd2o1REFFWGJWbDh6amhHbDNrdVhoSlpPMlVGWXVxdC9qak4xM0c0ZjlDSEN2M0hWMVk1YktNZjNhMjgyeGo4c3RtT0hXenY3dmxqRHZaeGVMUDY1K0dFVDFYNEd4aityemtTYzRwQmRmc2ZsNGdrQ3RHYzc2YyswblFPenNiSDdTSXBtL3Y1Uzh1SEdCcjlnaDJRZWUwOGZ1Y1ZPNHdwVDNWMURCbmRMdWwwbGVIeVZtZW14WWtydmJxSUtKc3Z1WHpGSERsT05xbmxkei94WUhzb1dYYkM2UkpFVzBsbWJYNzNFYVR3dk1PUzFCaXNNbUtsUGdKMU9MTDMvWkRObnZNNi82cmNvWkpnc3ZXRzVvN0JaWHhWLzlWNVNGVk1uNUc3djVlZVJ4Zmx4UXlheStjR2JnVHJGVVpkQUNrNW5JRm92c1FWU25zQzFsSEJpbUZ5QzdkTnJiM2k0OHh4TnRCSmJhV0JZVlp1Sk9zY2h5UTRsYlhGVmFZTXIyRCtNNkdHdFU3UnJNd0hSdGNuYnd6YzhUQkdUS3pvV285cEpCdDhuWCs3ZUlrTFVGbTJYNTYxUXRBdVgwY25LeEdIRTBEbmxoeERCWmZ0SEFQaFBYSmtNVW1hOCtoS3AvMFB4Uy9HQk9GTDZvM3Zvd01iYkhRU0hDN2ZJcmxrc2tibkhSQ25PODhEaysrK25QVUo3Sjc3VVhqQ0ZUZE5hZCtkZ29zZXFvQUNZRUpsM2lsdlpLRGorWXNyOFFEOFVOWVJUckF6R0pNRlU3cDg0T1U1QUNMbXUzOXk1Q3FwWm4ybHZtODlFUnFoY1lNZ21oK0FKUGhuV1lvVjFKcTZjTDZuM1lIeUxoUE5Wdm92azBtZm9COVkrR0VyY3NtMlRLOW8rVFNZRENnV0RtTkoxNExTZHVjUlBaZ3ZNWklQS1FBUzRha3cwQzA3NEtCSm5JbEhmNzkxTm56VUxXZ05sOERqQ0pLc3pIc1JIc2JVUWxRcXJwVkVHL2grd09VRUdxOUp3NXdYVFNud1FGNmRKelIzY3RyK2trZFhCMTRaQ0ZkTmxadDlxUHZuQ0RhVEtDNmhhTk9nek1tWGp5NXlIaUgzc1pDQm1wYVU2YitzRTBBQXlZMW51M2x3dlBuSFNtL1ZrV0NGbVB0R3d6VE5XME1PNFNEQTVxZ0NUa2hlZ0lPZkgwa2t6NUlwc0x3bFJCR0s5dHRnb2t5azNxQWFtYTR2ZUN5UVNnTW9ZUHk3djZ6dzlteU9BUXpLaUNkM3VoelRBZDIzQVRxVUp4WDliU3kvcktmbVkxblZSYlNVMGQ1aVB0NjJSeEtSYU5TL2JuOXNMYWdtbUJJMXY2Z3MzRzQvZFVVbHY4VE04VFdqMzhOYS9WMFB5YkwwekdrQ3ErYUJ0bVBwNzRGeFA4N1daclc0ZVppNDdzSzExeWdxbVNnZkZ5aWJINW1GNENXR09ybTZDcWYwaFNpY3Y2eGlZTkpyaUNUT0U1eTBYSDduSFc2clI3d1d5MnhIVkE3YVpqL1dDYXpQeDRxbGo4UlR2THZENldYRXduM2pUUk9zeUZtQzdQVjl3bm1VNkdTYzZINWVWcEIyQlFxMzZUd0E0TVRDODJMT1dNbHFBd1o3QkltaE5WTGtkd2MvQWpvYjY1TDdkTVN5ZmZNcjFUclBQYU53aktHb1JVVUFMZ1hCcW05allzUGRDVHBKb01panlzanhPNENBSGMzQjBYNDN2OXpjU1NCTXVDL0F4V21ZSlVUWi9sdFdURFcrRWNLZHYvZUpWTGpCQ0VCU1lJZ3NzVitKb3QzRWdRNHlvc2VTZ1dTUTlCN0JrKytkSUlCa2h3eURhTVRQUC9ZeDY0RzN5Y0Zwa0FBQUFBU1VWT1JLNUNZSUk9IiwKICAgIk9yaWdpbmFsVXJsIiA6ICJodHRwOi8vd3d3LnRvcHNjYW4uY29tL3dwcy9pbmRleC5odG1sIgp9Cg=="/>
    </extobj>
  </extobjs>
</s:customData>
</file>

<file path=customXml/itemProps1.xml><?xml version="1.0" encoding="utf-8"?>
<ds:datastoreItem xmlns:ds="http://schemas.openxmlformats.org/officeDocument/2006/customXml" ds:itemID="{A621B4E4-0ED3-4BC1-8604-75624A11D4B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240</TotalTime>
  <Words>2912</Words>
  <Application>Microsoft Office PowerPoint</Application>
  <PresentationFormat>On-screen Show (4:3)</PresentationFormat>
  <Paragraphs>320</Paragraphs>
  <Slides>24</Slides>
  <Notes>24</Notes>
  <HiddenSlides>0</HiddenSlides>
  <MMClips>0</MMClips>
  <ScaleCrop>false</ScaleCrop>
  <HeadingPairs>
    <vt:vector size="6" baseType="variant">
      <vt:variant>
        <vt:lpstr>Fonts Used</vt:lpstr>
      </vt:variant>
      <vt:variant>
        <vt:i4>10</vt:i4>
      </vt:variant>
      <vt:variant>
        <vt:lpstr>Theme</vt:lpstr>
      </vt:variant>
      <vt:variant>
        <vt:i4>20</vt:i4>
      </vt:variant>
      <vt:variant>
        <vt:lpstr>Slide Titles</vt:lpstr>
      </vt:variant>
      <vt:variant>
        <vt:i4>24</vt:i4>
      </vt:variant>
    </vt:vector>
  </HeadingPairs>
  <TitlesOfParts>
    <vt:vector size="54" baseType="lpstr">
      <vt:lpstr>HelveticaNeueLT Std Lt</vt:lpstr>
      <vt:lpstr>方正兰亭刊黑_GBK</vt:lpstr>
      <vt:lpstr>时尚中黑简体</vt:lpstr>
      <vt:lpstr>宋体</vt:lpstr>
      <vt:lpstr>微软雅黑</vt:lpstr>
      <vt:lpstr>Arial</vt:lpstr>
      <vt:lpstr>Calibri</vt:lpstr>
      <vt:lpstr>Cambria</vt:lpstr>
      <vt:lpstr>Segoe UI</vt:lpstr>
      <vt:lpstr>Wingdings</vt:lpstr>
      <vt:lpstr>Eyeblaster Presentation Template - Spark v2</vt:lpstr>
      <vt:lpstr>EB Orange Spark</vt:lpstr>
      <vt:lpstr>EB Black Spark</vt:lpstr>
      <vt:lpstr>EB Black</vt:lpstr>
      <vt:lpstr>EB White</vt:lpstr>
      <vt:lpstr>EB Back Cover</vt:lpstr>
      <vt:lpstr>1_EB White</vt:lpstr>
      <vt:lpstr>1_EB Black</vt:lpstr>
      <vt:lpstr>2_EB Black</vt:lpstr>
      <vt:lpstr>3_EB Black</vt:lpstr>
      <vt:lpstr>4_EB Black</vt:lpstr>
      <vt:lpstr>5_EB Black</vt:lpstr>
      <vt:lpstr>6_EB Black</vt:lpstr>
      <vt:lpstr>1_EB Back Cover</vt:lpstr>
      <vt:lpstr>7_EB Black</vt:lpstr>
      <vt:lpstr>3_EB White</vt:lpstr>
      <vt:lpstr>4_EB White</vt:lpstr>
      <vt:lpstr>5_EB White</vt:lpstr>
      <vt:lpstr>Black Mamba</vt:lpstr>
      <vt:lpstr>2_EB White</vt:lpstr>
      <vt:lpstr>AppLink BaaS平台</vt:lpstr>
      <vt:lpstr>目录</vt:lpstr>
      <vt:lpstr>BaaS Introduce</vt:lpstr>
      <vt:lpstr>BaaS 的餐厅比喻</vt:lpstr>
      <vt:lpstr>BaaS 的餐厅比喻</vt:lpstr>
      <vt:lpstr>BaaS(后端即服务)</vt:lpstr>
      <vt:lpstr>BaaS的用户痛点——流于mBaaS</vt:lpstr>
      <vt:lpstr>AppLink是一站式的完整互联网解决方案</vt:lpstr>
      <vt:lpstr>五大市场</vt:lpstr>
      <vt:lpstr>Strength优势</vt:lpstr>
      <vt:lpstr>Weakness劣势 &amp;&amp; Threat威胁</vt:lpstr>
      <vt:lpstr>Opportunity机会</vt:lpstr>
      <vt:lpstr>77亿美元背后的市场</vt:lpstr>
      <vt:lpstr>市场分析</vt:lpstr>
      <vt:lpstr>市场趋势——企业的IT服务改革</vt:lpstr>
      <vt:lpstr>PowerPoint Presentation</vt:lpstr>
      <vt:lpstr>目标市场</vt:lpstr>
      <vt:lpstr>竞争对手</vt:lpstr>
      <vt:lpstr>致力于构建开发者生态圈的野狗、LeanCloud和Bmob后端云</vt:lpstr>
      <vt:lpstr>竞争策略</vt:lpstr>
      <vt:lpstr>项目现况</vt:lpstr>
      <vt:lpstr>时间表</vt:lpstr>
      <vt:lpstr>种子期的需求——10%换取100万人民币</vt:lpstr>
      <vt:lpstr>Thank you</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Lianne Schneider</dc:creator>
  <cp:lastModifiedBy>Steve Cai</cp:lastModifiedBy>
  <cp:revision>1218</cp:revision>
  <dcterms:created xsi:type="dcterms:W3CDTF">2008-07-18T07:27:00Z</dcterms:created>
  <dcterms:modified xsi:type="dcterms:W3CDTF">2018-03-29T05:21:42Z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0x0101005D88A897F3DE6E4190153E62254D25A5</vt:lpwstr>
  </property>
  <property fmtid="{D5CDD505-2E9C-101B-9397-08002B2CF9AE}" pid="3" name="KSOProductBuildVer">
    <vt:lpwstr>2052-10.1.0.6748</vt:lpwstr>
  </property>
</Properties>
</file>